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sldIdLst>
    <p:sldId id="256" r:id="rId2"/>
    <p:sldId id="262" r:id="rId3"/>
    <p:sldId id="326" r:id="rId4"/>
    <p:sldId id="328" r:id="rId5"/>
    <p:sldId id="327" r:id="rId6"/>
    <p:sldId id="258" r:id="rId7"/>
    <p:sldId id="301" r:id="rId8"/>
    <p:sldId id="314" r:id="rId9"/>
    <p:sldId id="315" r:id="rId10"/>
    <p:sldId id="316" r:id="rId11"/>
    <p:sldId id="317" r:id="rId12"/>
    <p:sldId id="329" r:id="rId13"/>
    <p:sldId id="290" r:id="rId14"/>
    <p:sldId id="267" r:id="rId15"/>
    <p:sldId id="268" r:id="rId16"/>
    <p:sldId id="335" r:id="rId17"/>
    <p:sldId id="273" r:id="rId18"/>
    <p:sldId id="274" r:id="rId19"/>
    <p:sldId id="270" r:id="rId20"/>
    <p:sldId id="269" r:id="rId21"/>
    <p:sldId id="271" r:id="rId22"/>
    <p:sldId id="272" r:id="rId23"/>
    <p:sldId id="275" r:id="rId24"/>
    <p:sldId id="276" r:id="rId25"/>
    <p:sldId id="277" r:id="rId26"/>
    <p:sldId id="279" r:id="rId27"/>
    <p:sldId id="334" r:id="rId28"/>
    <p:sldId id="285" r:id="rId29"/>
    <p:sldId id="286" r:id="rId30"/>
    <p:sldId id="312" r:id="rId31"/>
    <p:sldId id="287" r:id="rId32"/>
    <p:sldId id="284" r:id="rId33"/>
    <p:sldId id="288" r:id="rId34"/>
    <p:sldId id="281" r:id="rId35"/>
    <p:sldId id="289" r:id="rId36"/>
    <p:sldId id="260" r:id="rId37"/>
    <p:sldId id="291" r:id="rId38"/>
    <p:sldId id="292" r:id="rId39"/>
    <p:sldId id="294" r:id="rId40"/>
    <p:sldId id="261" r:id="rId41"/>
    <p:sldId id="297" r:id="rId42"/>
    <p:sldId id="296" r:id="rId43"/>
    <p:sldId id="299" r:id="rId44"/>
    <p:sldId id="300" r:id="rId45"/>
    <p:sldId id="303" r:id="rId46"/>
    <p:sldId id="298" r:id="rId47"/>
    <p:sldId id="304" r:id="rId48"/>
    <p:sldId id="318" r:id="rId49"/>
    <p:sldId id="295" r:id="rId50"/>
    <p:sldId id="263" r:id="rId51"/>
    <p:sldId id="319" r:id="rId52"/>
    <p:sldId id="320" r:id="rId53"/>
    <p:sldId id="325" r:id="rId54"/>
    <p:sldId id="324" r:id="rId55"/>
    <p:sldId id="323" r:id="rId56"/>
    <p:sldId id="322" r:id="rId57"/>
    <p:sldId id="264" r:id="rId58"/>
  </p:sldIdLst>
  <p:sldSz cx="18288000" cy="10287000"/>
  <p:notesSz cx="6858000" cy="9144000"/>
  <p:embeddedFontLst>
    <p:embeddedFont>
      <p:font typeface="Pretendard Bold" panose="020B0600000101010101" charset="-127"/>
      <p:bold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0" autoAdjust="0"/>
    <p:restoredTop sz="96390" autoAdjust="0"/>
  </p:normalViewPr>
  <p:slideViewPr>
    <p:cSldViewPr>
      <p:cViewPr varScale="1">
        <p:scale>
          <a:sx n="104" d="100"/>
          <a:sy n="104" d="100"/>
        </p:scale>
        <p:origin x="54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FA689-D717-4CC3-A82D-1714B3088F7E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C9010-DF95-4712-B0E2-20D9BC06A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09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64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D4906-7CE7-ACDF-D10F-378D3DB58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B720F3-5953-184F-5B4D-97E75140C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15DB03-4E73-4BF1-F9B5-09A73CD2F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D74D21-141E-D8F3-7B0E-01D89893B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89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977F6-751D-407E-A506-C182302C3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C3B7CC-CC13-35FE-6274-71EEE19A8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303ECE-0A48-870F-4379-4219FFE13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7F013-9F55-B469-7B21-CF3CB8F94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503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17FE-4DEC-8601-E36F-239378CCF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4D1F14-004F-EE30-C3C0-E81BFF3B7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9029B6-C990-CF9C-FAEE-90C084F73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E7EFA-7C78-A939-7C09-F457323F9A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36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1E101-2B67-B135-03C2-FEF352DFF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8E0EF0-4E49-AEAB-BBF1-CBF5CDB1A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50A439-CEE4-8ECF-8C5B-3FAF9A884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E87215-4A13-389D-A9A2-D6BF88AE5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38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69D56-E86F-F4E4-2176-33E06224A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F0C007-9390-FC39-E7B3-EE607493E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9E32EF-EECC-1428-7F86-B9F84B97C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4EB125-F415-2F76-DFB4-CAD9487BB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97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690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22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04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970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CEBEB-6F2D-58F5-0F60-07B5D89A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86B05-75DB-3CC8-7827-F47C94618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1AD276-22FD-3A6A-7269-32A4F55EB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CEA6B-03B4-AC43-6956-7079F9F81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1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3936-BB7F-F591-5B9F-602B0DE96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BFEE62-B6CB-C158-6E8A-B04891E06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CD2413-BEB1-3879-293B-E21DBA4F3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271883-6378-8D89-6CBD-93D12C72F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745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1AEC5-FEFF-780F-C674-C8BC6DCE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D6904-2443-0CC7-9675-71C5CBE7D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6A4612-1AD6-EC4F-AFE4-FA5FA5483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8C736-A3CC-D165-D9AE-736A2762A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79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337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00292-A30F-EB4D-0BEE-122111B9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0F6DAA-CDFA-AC95-C9CF-3240F6B2C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DBB876-EF52-3C29-94D5-C677E1346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04C650-A022-8982-0E5D-453A507F1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25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368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3DBC3-607B-B42A-CD03-922F091A6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8A5108-6A8A-C3C6-5524-882C0258B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979C2D-1B82-0372-72DE-DBA90C54F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93DFEF-42D9-3A96-F801-182451B36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33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B0E5-866B-A98E-F1D7-34744872B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5CD582-7595-30FB-D1AF-8DF50CF40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A4BF10-4F86-ED1B-9448-8D2CCB1A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5EC9A2-08D9-BEDB-1B71-AE1F38D64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399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F35F2-15EB-E8E7-600E-21D702141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BB40DA-83C2-ACDD-88BE-74BF56739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88DE20-EDA5-33AE-E9DD-6425F529D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7FD2C4-6E2A-A987-057F-6B844039C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428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2585-9385-CE1E-9579-D8467BA28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C8F5A-0DE5-7BF3-E3E1-AC1AE7FEE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27F4A3-3DEA-98DD-EDC0-82ECB5BD4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037E0-DC6E-118C-2BFE-73357F324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71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2FA01-0261-7EFB-E997-1D2AEA23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2DA00B-17E8-6402-6248-65457FF64A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DA2E8B-720E-93AB-7AB5-476B9B3FA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6D67E-838A-28BB-FCB1-493451935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91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261F7-289E-2076-3176-B98DD1CBC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F7C9F9-CA3C-567F-DFBA-49245AE79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84B22A-93D8-4478-C047-BA1685732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A50AFA-B1D9-CEB1-F484-DA0E4513B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91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4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59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2856F-D207-3C6E-0882-BF643C4BB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FDD01A-E740-3445-4CBA-B3A90E38C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67A9F8-0EB6-608C-9CF0-AB886C7E6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193311-CF32-F6ED-DDB1-39A70B71B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6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3F280-432D-89A7-D703-9601542CD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1A9077-86ED-E99C-6BE7-E138A70AF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38C720-F3AD-0547-A3B5-46532FE7F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8B4746-6FAB-912D-3462-B36C06A90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5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A1EBA-900B-2DF1-A426-2C884B12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2C1E41-64E5-8D17-4A95-B121924EE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255CEA-A76C-2AC3-F413-DF04F8AE5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2776BA-507A-2D59-0C74-4BD23D95F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96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6C681-BD0B-8DCB-6650-615D5F086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AA9018-2690-D24E-11FB-2419EE7F4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10DF06-E594-5C13-B53F-52BC38BF2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3848D4-6B88-42D7-C902-D8524B1EB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57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123CA-633F-90AD-F8B2-97DBF876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E85CB5-C7E9-115C-A01C-F9CA55605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3BEDF3-D548-14ED-3EAD-F9C362F48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FE24F6-F364-F014-D704-0229B9E37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9010-DF95-4712-B0E2-20D9BC06A2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56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3.png"/><Relationship Id="rId10" Type="http://schemas.openxmlformats.org/officeDocument/2006/relationships/image" Target="../media/image71.png"/><Relationship Id="rId4" Type="http://schemas.openxmlformats.org/officeDocument/2006/relationships/image" Target="../media/image29.png"/><Relationship Id="rId9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9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hyperlink" Target="https://github.com/2025WEB-React-Flask/Flask" TargetMode="Externa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hyperlink" Target="https://github.com/2025WEB-React-Flask/Flask.git" TargetMode="Externa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hyperlink" Target="https://platform.openai.com/" TargetMode="Externa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rlightbox.tistory.com/77" TargetMode="External"/><Relationship Id="rId5" Type="http://schemas.openxmlformats.org/officeDocument/2006/relationships/hyperlink" Target="https://yong0810.tistory.com/16" TargetMode="External"/><Relationship Id="rId4" Type="http://schemas.openxmlformats.org/officeDocument/2006/relationships/hyperlink" Target="https://velog.io/@edwinstory/pythonflask0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539750"/>
            <a:ext cx="17335500" cy="933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435100"/>
            <a:ext cx="15430500" cy="408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95400" y="8509000"/>
            <a:ext cx="2857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2300" b="0" i="0" u="none" strike="noStrike" spc="-100" dirty="0">
              <a:solidFill>
                <a:srgbClr val="595959">
                  <a:alpha val="61961"/>
                </a:srgbClr>
              </a:solidFill>
              <a:latin typeface="Pretenda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98200" y="8509000"/>
            <a:ext cx="26289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300" b="0" i="0" u="none" strike="noStrike" spc="-100" dirty="0">
              <a:solidFill>
                <a:srgbClr val="595959">
                  <a:alpha val="61961"/>
                </a:srgbClr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22400" y="8509000"/>
            <a:ext cx="1816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300" b="0" i="0" u="none" strike="noStrike" spc="-100" dirty="0">
              <a:solidFill>
                <a:srgbClr val="595959">
                  <a:alpha val="61961"/>
                </a:srgbClr>
              </a:solidFill>
              <a:latin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95400" y="7267575"/>
            <a:ext cx="66421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/>
              <a:t>21</a:t>
            </a:r>
            <a:r>
              <a:rPr lang="ko-KR" altLang="en-US" sz="2400" dirty="0"/>
              <a:t>학번 </a:t>
            </a:r>
            <a:r>
              <a:rPr lang="ko-KR" altLang="en-US" sz="2400" dirty="0" err="1"/>
              <a:t>이근석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/>
              <a:t>21</a:t>
            </a:r>
            <a:r>
              <a:rPr lang="ko-KR" altLang="en-US" sz="2400" dirty="0"/>
              <a:t>학번 박도현 </a:t>
            </a:r>
            <a:endParaRPr lang="en-US" altLang="ko-KR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/>
              <a:t>21</a:t>
            </a:r>
            <a:r>
              <a:rPr lang="ko-KR" altLang="en-US" sz="2400" dirty="0"/>
              <a:t>학번 김병록</a:t>
            </a:r>
            <a:endParaRPr lang="en-US" altLang="ko-KR" sz="2400" dirty="0"/>
          </a:p>
        </p:txBody>
      </p:sp>
      <p:sp>
        <p:nvSpPr>
          <p:cNvPr id="8" name="TextBox 8"/>
          <p:cNvSpPr txBox="1"/>
          <p:nvPr/>
        </p:nvSpPr>
        <p:spPr>
          <a:xfrm>
            <a:off x="2070100" y="3429000"/>
            <a:ext cx="107950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0000" b="0" i="0" u="none" strike="noStrike" spc="-300" dirty="0">
                <a:solidFill>
                  <a:srgbClr val="000000"/>
                </a:solidFill>
                <a:latin typeface="+mj-ea"/>
                <a:ea typeface="+mj-ea"/>
              </a:rPr>
              <a:t>게시판</a:t>
            </a:r>
            <a:r>
              <a:rPr lang="en-US" sz="10000" b="0" i="0" u="none" strike="noStrike" spc="-3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10000" b="0" i="0" u="none" strike="noStrike" spc="-300" dirty="0">
                <a:solidFill>
                  <a:srgbClr val="000000"/>
                </a:solidFill>
                <a:latin typeface="+mj-ea"/>
                <a:ea typeface="+mj-ea"/>
              </a:rPr>
              <a:t>만들기</a:t>
            </a:r>
            <a:r>
              <a:rPr lang="en-US" sz="10000" b="0" i="0" u="none" strike="noStrike" spc="-300" dirty="0">
                <a:solidFill>
                  <a:srgbClr val="000000"/>
                </a:solidFill>
                <a:latin typeface="+mj-ea"/>
                <a:ea typeface="+mj-ea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70100" y="1752600"/>
            <a:ext cx="101219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0000" b="1" i="0" u="none" strike="noStrike" spc="-300" dirty="0">
                <a:solidFill>
                  <a:srgbClr val="000000"/>
                </a:solidFill>
                <a:latin typeface="+mj-ea"/>
                <a:ea typeface="+mj-ea"/>
              </a:rPr>
              <a:t>Flask</a:t>
            </a:r>
            <a:r>
              <a:rPr lang="ko-KR" sz="10000" b="0" i="0" u="none" strike="noStrike" spc="-300" dirty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sz="10000" b="0" i="0" u="none" strike="noStrike" spc="-3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10000" b="0" i="0" u="none" strike="noStrike" spc="-300" dirty="0">
                <a:solidFill>
                  <a:srgbClr val="000000"/>
                </a:solidFill>
                <a:latin typeface="+mj-ea"/>
                <a:ea typeface="+mj-ea"/>
              </a:rPr>
              <a:t>활용한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0B5E3-4343-3E9D-AF8A-A8DB2A904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1000B34-0391-EE1F-E644-CB875531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6" y="2215606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A71920-B890-D1B8-4C74-1C4C9A174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2A9874-A216-AD73-9445-A4AAFBBDF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581D379-B817-2769-12EB-E2DCC0ACBDAC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F8EE7B-2BA9-15DD-14EA-24B01A7E0FB5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5D24E43-35C9-4101-1542-D9AFF92C1E4F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869C259-0EB2-1116-1A37-C3B3B2592041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2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40F54F5D-4BD2-DAEF-9A94-0B0F2CEC2C78}"/>
              </a:ext>
            </a:extLst>
          </p:cNvPr>
          <p:cNvSpPr/>
          <p:nvPr/>
        </p:nvSpPr>
        <p:spPr>
          <a:xfrm>
            <a:off x="1144862" y="4042686"/>
            <a:ext cx="7531100" cy="4449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가상환경이 구축되었다면 해당 터미널에  </a:t>
            </a:r>
            <a:r>
              <a:rPr lang="en-US" altLang="ko-KR" sz="2800" dirty="0">
                <a:latin typeface="+mn-ea"/>
              </a:rPr>
              <a:t>flask </a:t>
            </a:r>
            <a:r>
              <a:rPr lang="ko-KR" altLang="en-US" sz="2800" dirty="0">
                <a:latin typeface="+mn-ea"/>
              </a:rPr>
              <a:t>패키지를 설치해주자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Pip install flask </a:t>
            </a:r>
            <a:r>
              <a:rPr lang="ko-KR" altLang="en-US" sz="2800" dirty="0">
                <a:latin typeface="+mn-ea"/>
              </a:rPr>
              <a:t>명령어를 터미널에 실행시키면 된다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이후 업데이트하라고 </a:t>
            </a:r>
            <a:r>
              <a:rPr lang="ko-KR" altLang="en-US" sz="2800" dirty="0" err="1">
                <a:latin typeface="+mn-ea"/>
              </a:rPr>
              <a:t>나올시</a:t>
            </a:r>
            <a:r>
              <a:rPr lang="ko-KR" altLang="en-US" sz="2800" dirty="0">
                <a:latin typeface="+mn-ea"/>
              </a:rPr>
              <a:t>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python.exe -m pip install --upgrade pip </a:t>
            </a:r>
            <a:r>
              <a:rPr lang="ko-KR" altLang="en-US" sz="2800" dirty="0">
                <a:latin typeface="+mn-ea"/>
              </a:rPr>
              <a:t>이 코드를 실행시켜주자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585C4CDB-BE8D-2273-498C-9C74150EFDD9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3749"/>
              </a:lnSpc>
            </a:pPr>
            <a:r>
              <a:rPr lang="en-US" altLang="ko-KR" sz="4800" b="0" i="0" u="none" strike="noStrike" spc="-100" dirty="0">
                <a:solidFill>
                  <a:srgbClr val="000000"/>
                </a:solidFill>
                <a:latin typeface="+mn-ea"/>
              </a:rPr>
              <a:t>Flask </a:t>
            </a: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서버 구축</a:t>
            </a: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  <a:p>
            <a:pPr algn="ctr">
              <a:lnSpc>
                <a:spcPct val="103749"/>
              </a:lnSpc>
            </a:pP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A6521A-AAF5-AE67-168E-36A0109AF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857" y="5610713"/>
            <a:ext cx="7169685" cy="2486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25CC36-2EE1-C91D-3274-B628BDF80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857" y="4313331"/>
            <a:ext cx="6456891" cy="9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8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A502-CE95-A80D-7699-9F6CD7541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C113D86-62ED-EAF8-D368-0E4A3468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6" y="22733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D0FE7E8-7061-FE47-4C56-649D8A183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3BC502A-E42D-B029-F070-C4199A171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4304433-B7DC-0C4C-AA91-86A34889ECD7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846C34-FD19-3987-FB0B-5C8751066ECA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9D16450-0DEB-C6E4-6C92-263D35ADC2C6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00621C5-BE56-A407-B875-E9405607F8DB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CFC4D08-C25B-746B-9F79-7DD5D85A1225}"/>
              </a:ext>
            </a:extLst>
          </p:cNvPr>
          <p:cNvSpPr/>
          <p:nvPr/>
        </p:nvSpPr>
        <p:spPr>
          <a:xfrm>
            <a:off x="1003300" y="3848100"/>
            <a:ext cx="8868014" cy="397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</a:rPr>
              <a:t>App.py</a:t>
            </a:r>
            <a:r>
              <a:rPr lang="ko-KR" altLang="en-US" sz="3200" dirty="0">
                <a:latin typeface="+mn-ea"/>
              </a:rPr>
              <a:t>에 서버 구축하기</a:t>
            </a:r>
            <a:endParaRPr lang="en-US" altLang="ko-KR" sz="32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오른쪽과 같은 코드를 </a:t>
            </a:r>
            <a:r>
              <a:rPr lang="en-US" altLang="ko-KR" sz="2400" dirty="0">
                <a:latin typeface="+mn-ea"/>
              </a:rPr>
              <a:t>app.py</a:t>
            </a:r>
            <a:r>
              <a:rPr lang="ko-KR" altLang="en-US" sz="2400" dirty="0">
                <a:latin typeface="+mn-ea"/>
              </a:rPr>
              <a:t>에 작성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이후 </a:t>
            </a:r>
            <a:r>
              <a:rPr lang="en-US" altLang="ko-KR" sz="2400" dirty="0">
                <a:latin typeface="+mn-ea"/>
              </a:rPr>
              <a:t>app.py</a:t>
            </a:r>
            <a:r>
              <a:rPr lang="ko-KR" altLang="en-US" sz="2400" dirty="0">
                <a:latin typeface="+mn-ea"/>
              </a:rPr>
              <a:t>를 실행시키면 </a:t>
            </a:r>
            <a:r>
              <a:rPr lang="en-US" altLang="ko-KR" sz="2400" dirty="0">
                <a:latin typeface="+mn-ea"/>
              </a:rPr>
              <a:t>Flask </a:t>
            </a:r>
            <a:r>
              <a:rPr lang="ko-KR" altLang="en-US" sz="2400" dirty="0">
                <a:latin typeface="+mn-ea"/>
              </a:rPr>
              <a:t>서버가 작동하게 된다</a:t>
            </a:r>
            <a:endParaRPr lang="en-US" altLang="ko-KR" sz="2400" dirty="0"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+mn-ea"/>
            </a:endParaRPr>
          </a:p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+mn-ea"/>
              </a:rPr>
              <a:t>실행시</a:t>
            </a:r>
            <a:r>
              <a:rPr lang="ko-KR" altLang="en-US" sz="3200" dirty="0">
                <a:latin typeface="+mn-ea"/>
              </a:rPr>
              <a:t> 주의사항</a:t>
            </a:r>
            <a:endParaRPr lang="en-US" altLang="ko-KR" sz="3200" dirty="0">
              <a:latin typeface="+mn-ea"/>
            </a:endParaRPr>
          </a:p>
          <a:p>
            <a:pPr marL="342900" indent="-342900">
              <a:lnSpc>
                <a:spcPct val="90000"/>
              </a:lnSpc>
              <a:spcAft>
                <a:spcPts val="1000"/>
              </a:spcAft>
              <a:buFontTx/>
              <a:buChar char="-"/>
            </a:pPr>
            <a:r>
              <a:rPr lang="en-US" altLang="ko-KR" sz="2400" dirty="0">
                <a:latin typeface="+mn-ea"/>
              </a:rPr>
              <a:t>Flask</a:t>
            </a:r>
            <a:r>
              <a:rPr lang="ko-KR" altLang="en-US" sz="2400" dirty="0">
                <a:latin typeface="+mn-ea"/>
              </a:rPr>
              <a:t>가 제공하는 기본 개발서버를 사용하고 있기 </a:t>
            </a:r>
            <a:r>
              <a:rPr lang="ko-KR" altLang="en-US" sz="2400" dirty="0" err="1">
                <a:latin typeface="+mn-ea"/>
              </a:rPr>
              <a:t>떄문에</a:t>
            </a:r>
            <a:r>
              <a:rPr lang="ko-KR" altLang="en-US" sz="2400" dirty="0">
                <a:latin typeface="+mn-ea"/>
              </a:rPr>
              <a:t> 경고문구가 발생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실제 운영환경에서 사용하기 적합하지 못하다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lnSpc>
                <a:spcPct val="90000"/>
              </a:lnSpc>
              <a:spcAft>
                <a:spcPts val="1000"/>
              </a:spcAft>
              <a:buFontTx/>
              <a:buChar char="-"/>
            </a:pPr>
            <a:r>
              <a:rPr lang="ko-KR" altLang="en-US" sz="2400" dirty="0"/>
              <a:t>만약 서버가 연결을 거부한다면</a:t>
            </a:r>
            <a:r>
              <a:rPr lang="en-US" altLang="ko-KR" sz="2400" dirty="0"/>
              <a:t> </a:t>
            </a:r>
            <a:r>
              <a:rPr lang="ko-KR" altLang="en-US" sz="2400" dirty="0"/>
              <a:t>터미널에서 </a:t>
            </a:r>
            <a:r>
              <a:rPr lang="en-US" altLang="ko-KR" sz="2400" dirty="0" err="1"/>
              <a:t>Ctrl+C</a:t>
            </a:r>
            <a:r>
              <a:rPr lang="ko-KR" altLang="en-US" sz="2400" dirty="0"/>
              <a:t>를 눌러 서버 연결을 종료했다가 다시 실행해본다</a:t>
            </a:r>
            <a:r>
              <a:rPr lang="en-US" altLang="ko-KR" sz="2400" dirty="0"/>
              <a:t>. </a:t>
            </a:r>
            <a:r>
              <a:rPr lang="ko-KR" altLang="en-US" sz="2400" dirty="0"/>
              <a:t>또는 연결 </a:t>
            </a:r>
            <a:r>
              <a:rPr lang="ko-KR" altLang="en-US" sz="2400" dirty="0" err="1"/>
              <a:t>종료후</a:t>
            </a:r>
            <a:r>
              <a:rPr lang="ko-KR" altLang="en-US" sz="2400" dirty="0"/>
              <a:t> </a:t>
            </a:r>
            <a:r>
              <a:rPr lang="en-US" altLang="ko-KR" sz="2400" dirty="0"/>
              <a:t>python app.py</a:t>
            </a:r>
            <a:r>
              <a:rPr lang="ko-KR" altLang="en-US" sz="2400" dirty="0"/>
              <a:t>를 실행한다</a:t>
            </a:r>
            <a:r>
              <a:rPr lang="en-US" altLang="ko-KR" sz="2400" dirty="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1000"/>
              </a:spcAft>
              <a:buFontTx/>
              <a:buChar char="-"/>
            </a:pPr>
            <a:endParaRPr lang="en-US" altLang="ko-KR" sz="2400" dirty="0">
              <a:latin typeface="+mn-ea"/>
            </a:endParaRPr>
          </a:p>
          <a:p>
            <a:pPr>
              <a:lnSpc>
                <a:spcPct val="90000"/>
              </a:lnSpc>
            </a:pPr>
            <a:endParaRPr lang="en-US" altLang="ko-KR" sz="2400" dirty="0"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D5904DC-0AE7-1FBD-F0AC-EFC204C0BD9C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3749"/>
              </a:lnSpc>
            </a:pPr>
            <a:r>
              <a:rPr lang="en-US" altLang="ko-KR" sz="4800" b="0" i="0" u="none" strike="noStrike" spc="-100" dirty="0">
                <a:solidFill>
                  <a:srgbClr val="000000"/>
                </a:solidFill>
                <a:latin typeface="+mn-ea"/>
              </a:rPr>
              <a:t>Flask </a:t>
            </a: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서버 구축</a:t>
            </a: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  <a:p>
            <a:pPr algn="ctr">
              <a:lnSpc>
                <a:spcPct val="103749"/>
              </a:lnSpc>
            </a:pP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" name="그림 6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3FCFD5-5D5A-F034-C01A-04D914964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900" y="2667000"/>
            <a:ext cx="6362700" cy="284480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ECA3EB-EF2E-939A-8860-03C73DC03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9900" y="5619206"/>
            <a:ext cx="6362700" cy="39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53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B333C-8060-2725-E70E-8927A4058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2EA84F-BF97-B99C-972E-6A7201C91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6" y="2215606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DAA05BA-30CC-769D-4944-6F944B12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5DDD061-A4B8-07F1-8E26-C9584173CCD6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1D786DD-F24D-001F-AB4D-DAEA23EE4EDE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BB6F089-C2BE-31D5-B10E-69B3F037E27A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324B431-178A-ACE7-C49C-AD28719A569F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E73F0D35-CC70-ED8D-75FB-67C104086486}"/>
              </a:ext>
            </a:extLst>
          </p:cNvPr>
          <p:cNvSpPr/>
          <p:nvPr/>
        </p:nvSpPr>
        <p:spPr>
          <a:xfrm>
            <a:off x="1003300" y="699683"/>
            <a:ext cx="7531100" cy="4449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App.py</a:t>
            </a:r>
            <a:r>
              <a:rPr lang="ko-KR" altLang="en-US" sz="2800" dirty="0">
                <a:latin typeface="+mn-ea"/>
              </a:rPr>
              <a:t>에서 </a:t>
            </a:r>
            <a:r>
              <a:rPr lang="en-US" altLang="ko-KR" sz="2800" dirty="0">
                <a:latin typeface="+mn-ea"/>
              </a:rPr>
              <a:t>HTML </a:t>
            </a:r>
            <a:r>
              <a:rPr lang="ko-KR" altLang="en-US" sz="2800" dirty="0">
                <a:latin typeface="+mn-ea"/>
              </a:rPr>
              <a:t>문서와 연결하기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en-US" altLang="ko-KR" sz="2800" dirty="0">
                <a:latin typeface="+mn-ea"/>
              </a:rPr>
              <a:t> - </a:t>
            </a:r>
            <a:r>
              <a:rPr lang="en-US" altLang="ko-KR" sz="2800" dirty="0" err="1">
                <a:latin typeface="+mn-ea"/>
              </a:rPr>
              <a:t>render_template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58E20896-DF49-4A88-7FE0-D1F2AE6FEE11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3749"/>
              </a:lnSpc>
            </a:pPr>
            <a:r>
              <a:rPr lang="en-US" altLang="ko-KR" sz="4800" b="0" i="0" u="none" strike="noStrike" spc="-100" dirty="0">
                <a:solidFill>
                  <a:srgbClr val="000000"/>
                </a:solidFill>
                <a:latin typeface="+mn-ea"/>
              </a:rPr>
              <a:t>Flask </a:t>
            </a: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서버 구축</a:t>
            </a: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  <a:p>
            <a:pPr algn="ctr">
              <a:lnSpc>
                <a:spcPct val="103749"/>
              </a:lnSpc>
            </a:pP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1910C6-47D4-5419-B217-058AF72C3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57" y="4686300"/>
            <a:ext cx="7903045" cy="4449527"/>
          </a:xfrm>
          <a:prstGeom prst="rect">
            <a:avLst/>
          </a:prstGeom>
        </p:spPr>
      </p:pic>
      <p:pic>
        <p:nvPicPr>
          <p:cNvPr id="10" name="그림 9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C692415-0D18-1D48-7CAA-F2FF5803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186" y="2660649"/>
            <a:ext cx="8350794" cy="64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8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F4BA-F07F-3D03-8808-F175DCD96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C6BCEB-6868-336B-1497-2206D3FDD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4BFC143-EC11-5FA4-236B-51C2A01C0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97100"/>
            <a:ext cx="5549900" cy="1143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4984824-4756-C69C-F804-24705F2E2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19500"/>
            <a:ext cx="5549900" cy="6184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762EB34-0F66-86FA-4F13-19C3158F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2197100"/>
            <a:ext cx="5549900" cy="1143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C36DC47-9583-ED88-02EA-15259098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197100"/>
            <a:ext cx="5549900" cy="1143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6144C19-6299-3140-9FF9-A843E5B7AAD1}"/>
              </a:ext>
            </a:extLst>
          </p:cNvPr>
          <p:cNvSpPr txBox="1"/>
          <p:nvPr/>
        </p:nvSpPr>
        <p:spPr>
          <a:xfrm>
            <a:off x="13437282" y="2400300"/>
            <a:ext cx="2919634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6119"/>
              </a:lnSpc>
            </a:pPr>
            <a:r>
              <a:rPr lang="ko-KR" altLang="en-US" sz="3200" spc="-100" dirty="0">
                <a:solidFill>
                  <a:srgbClr val="000000"/>
                </a:solidFill>
                <a:latin typeface="+mj-ea"/>
                <a:ea typeface="+mj-ea"/>
              </a:rPr>
              <a:t>서버 유형 설정</a:t>
            </a:r>
            <a:endParaRPr lang="ko-KR" altLang="ko-KR" sz="3200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52394C7-256C-2A26-656A-2BF616D6B8F3}"/>
              </a:ext>
            </a:extLst>
          </p:cNvPr>
          <p:cNvSpPr txBox="1"/>
          <p:nvPr/>
        </p:nvSpPr>
        <p:spPr>
          <a:xfrm>
            <a:off x="7646873" y="2400300"/>
            <a:ext cx="3108554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6119"/>
              </a:lnSpc>
            </a:pPr>
            <a:r>
              <a:rPr lang="ko-KR" altLang="en-US" sz="3200" dirty="0">
                <a:latin typeface="+mj-ea"/>
                <a:ea typeface="+mj-ea"/>
              </a:rPr>
              <a:t>인증 방식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설정</a:t>
            </a:r>
            <a:endParaRPr lang="ko-KR" sz="3200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ECD0DC6-8C46-E93E-DEF9-4FB5C6224301}"/>
              </a:ext>
            </a:extLst>
          </p:cNvPr>
          <p:cNvSpPr txBox="1"/>
          <p:nvPr/>
        </p:nvSpPr>
        <p:spPr>
          <a:xfrm>
            <a:off x="940540" y="2400300"/>
            <a:ext cx="477446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6119"/>
              </a:lnSpc>
            </a:pPr>
            <a:r>
              <a:rPr lang="en-US" altLang="ko-KR" sz="3200" i="0" u="none" strike="noStrike" spc="-100" dirty="0">
                <a:solidFill>
                  <a:srgbClr val="000000"/>
                </a:solidFill>
                <a:latin typeface="+mj-ea"/>
                <a:ea typeface="+mj-ea"/>
              </a:rPr>
              <a:t>MySQL </a:t>
            </a:r>
            <a:r>
              <a:rPr lang="ko-KR" altLang="en-US" sz="3200" spc="-100" dirty="0">
                <a:solidFill>
                  <a:srgbClr val="000000"/>
                </a:solidFill>
                <a:latin typeface="+mj-ea"/>
                <a:ea typeface="+mj-ea"/>
              </a:rPr>
              <a:t>설치 버전 선택</a:t>
            </a:r>
            <a:endParaRPr lang="ko-KR" sz="3200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9B14A33-B5AD-571A-14BD-125FBE524ABA}"/>
              </a:ext>
            </a:extLst>
          </p:cNvPr>
          <p:cNvSpPr txBox="1"/>
          <p:nvPr/>
        </p:nvSpPr>
        <p:spPr>
          <a:xfrm>
            <a:off x="14897100" y="901700"/>
            <a:ext cx="245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endParaRPr lang="ko-KR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8B49D8F-51E0-8F46-7B67-A04EEF3087D2}"/>
              </a:ext>
            </a:extLst>
          </p:cNvPr>
          <p:cNvSpPr txBox="1"/>
          <p:nvPr/>
        </p:nvSpPr>
        <p:spPr>
          <a:xfrm>
            <a:off x="5549900" y="787400"/>
            <a:ext cx="7188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MySQL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설치 및 </a:t>
            </a: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연동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ED97693-571C-74DD-B343-616DC7FE2C61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78BAE162-5179-BB4E-B4A2-98309357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0" y="3619500"/>
            <a:ext cx="5549900" cy="6184900"/>
          </a:xfrm>
          <a:prstGeom prst="rect">
            <a:avLst/>
          </a:prstGeom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54715E6-13F9-F7B9-9916-E10A6773E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150" y="3619500"/>
            <a:ext cx="5549900" cy="61849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17F468-3F50-3FEF-88B8-4E295D1D3D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" b="8384"/>
          <a:stretch>
            <a:fillRect/>
          </a:stretch>
        </p:blipFill>
        <p:spPr>
          <a:xfrm>
            <a:off x="786198" y="4000500"/>
            <a:ext cx="5083145" cy="34149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D50BCA-8D6E-755D-88D7-8AAB8E5D88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" b="8384"/>
          <a:stretch>
            <a:fillRect/>
          </a:stretch>
        </p:blipFill>
        <p:spPr>
          <a:xfrm>
            <a:off x="6675645" y="4000500"/>
            <a:ext cx="4936709" cy="34149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B48FE3-1564-AB95-E467-4CA33F8895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2" b="13172"/>
          <a:stretch>
            <a:fillRect/>
          </a:stretch>
        </p:blipFill>
        <p:spPr>
          <a:xfrm>
            <a:off x="12292397" y="4000500"/>
            <a:ext cx="5209405" cy="34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59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F01EE-DDE3-1B60-68C2-CCBEB102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936079-C1BB-C137-B85E-0D353BC8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6" y="2215606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9988D9-CDB0-553C-884F-F480ED5E4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A2DBFD-60B8-6E58-07C9-15A003FDC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1B58AFE-A565-2D8F-CF2C-B469878C17EC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D16AF8E-588B-2757-6FD1-8A9D49249810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4496A4B-F99D-664E-67C8-C9171C29761D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6DEA773-BE69-3405-DA6A-275DA2E499F3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C1F9CE-A726-B985-2086-712DFE51EA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72" r="-2" b="22355"/>
          <a:stretch>
            <a:fillRect/>
          </a:stretch>
        </p:blipFill>
        <p:spPr>
          <a:xfrm>
            <a:off x="11076260" y="2525773"/>
            <a:ext cx="6066877" cy="34749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490BAC-A7D4-342D-E3C6-BA8D93CC8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" b="24106"/>
          <a:stretch>
            <a:fillRect/>
          </a:stretch>
        </p:blipFill>
        <p:spPr>
          <a:xfrm>
            <a:off x="11076261" y="6116577"/>
            <a:ext cx="6066877" cy="3476451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087DFEDA-D902-926E-986E-0049A0FB95EC}"/>
              </a:ext>
            </a:extLst>
          </p:cNvPr>
          <p:cNvSpPr/>
          <p:nvPr/>
        </p:nvSpPr>
        <p:spPr>
          <a:xfrm>
            <a:off x="1144862" y="4042686"/>
            <a:ext cx="7531100" cy="4449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ea"/>
              </a:rPr>
              <a:t>MySQL ROOT</a:t>
            </a:r>
            <a:r>
              <a:rPr lang="ko-KR" altLang="en-US" sz="2800" dirty="0">
                <a:latin typeface="+mn-ea"/>
              </a:rPr>
              <a:t> 비밀번호 설정</a:t>
            </a: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데이터베이스 서비스 이름 설정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7A675C5-FFA4-646C-3C21-CA0655DC428F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MySQL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설치 및 </a:t>
            </a: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연동</a:t>
            </a: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5507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AC37B-AC9B-86F2-9C74-6CA16E3B4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18F908-25FB-8DBA-D6B7-F6EFE809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1" y="2200366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AE4A4E7-B0E0-3D58-CE22-BC811E060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62" y="479334"/>
            <a:ext cx="17335500" cy="1409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8CE1D1D-65AE-DF8F-FBDC-35C6ED575FA9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13127A1-F443-AAA5-8AFB-BF651D2C3AE5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B60CAF7-B4D0-A759-F8B4-85780DCD5E9E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73CF9B30-084F-0BF4-ABBA-5B24561C6CAF}"/>
              </a:ext>
            </a:extLst>
          </p:cNvPr>
          <p:cNvSpPr/>
          <p:nvPr/>
        </p:nvSpPr>
        <p:spPr>
          <a:xfrm>
            <a:off x="1026304" y="5283847"/>
            <a:ext cx="14062529" cy="4449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</a:rPr>
              <a:t>SQLALCHEMY_DATABASE_URI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dirty="0">
                <a:latin typeface="+mn-ea"/>
              </a:rPr>
              <a:t> - </a:t>
            </a:r>
            <a:r>
              <a:rPr lang="en-US" altLang="ko-KR" sz="2000" dirty="0" err="1">
                <a:latin typeface="+mn-ea"/>
              </a:rPr>
              <a:t>SQLAlchemy</a:t>
            </a:r>
            <a:r>
              <a:rPr lang="ko-KR" altLang="en-US" sz="2000" dirty="0">
                <a:latin typeface="+mn-ea"/>
              </a:rPr>
              <a:t>가 사용할 데이터베이스 연결문자열</a:t>
            </a:r>
            <a:r>
              <a:rPr lang="en-US" altLang="ko-KR" sz="2000" dirty="0">
                <a:latin typeface="+mn-ea"/>
              </a:rPr>
              <a:t>(URI)</a:t>
            </a:r>
            <a:r>
              <a:rPr lang="ko-KR" altLang="en-US" sz="2000" dirty="0">
                <a:latin typeface="+mn-ea"/>
              </a:rPr>
              <a:t>입니다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</a:rPr>
              <a:t>SQLALCHEMY_TRACK_MODIFICATIONS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객체 변경 이벤트를 추적해서 추가 메모리 오버헤드를 발생시키는 기능을 끕니다</a:t>
            </a:r>
            <a:r>
              <a:rPr lang="en-US" altLang="ko-KR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+mn-ea"/>
              </a:rPr>
              <a:t>db</a:t>
            </a:r>
            <a:r>
              <a:rPr lang="en-US" altLang="ko-KR" sz="3200" dirty="0">
                <a:latin typeface="+mn-ea"/>
              </a:rPr>
              <a:t> = </a:t>
            </a:r>
            <a:r>
              <a:rPr lang="en-US" altLang="ko-KR" sz="3200" dirty="0" err="1">
                <a:latin typeface="+mn-ea"/>
              </a:rPr>
              <a:t>SQLAlchemy</a:t>
            </a:r>
            <a:r>
              <a:rPr lang="en-US" altLang="ko-KR" sz="3200" dirty="0">
                <a:latin typeface="+mn-ea"/>
              </a:rPr>
              <a:t>(app)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32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- Flask </a:t>
            </a:r>
            <a:r>
              <a:rPr lang="ko-KR" altLang="en-US" sz="2000" dirty="0">
                <a:latin typeface="+mn-ea"/>
              </a:rPr>
              <a:t>앱 인스턴스</a:t>
            </a:r>
            <a:r>
              <a:rPr lang="en-US" altLang="ko-KR" sz="2000" dirty="0">
                <a:latin typeface="+mn-ea"/>
              </a:rPr>
              <a:t>(app)</a:t>
            </a:r>
            <a:r>
              <a:rPr lang="ko-KR" altLang="en-US" sz="2000" dirty="0">
                <a:latin typeface="+mn-ea"/>
              </a:rPr>
              <a:t>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SQLALchemy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확장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dirty="0" err="1">
                <a:latin typeface="+mn-ea"/>
              </a:rPr>
              <a:t>db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을 연결합니다</a:t>
            </a:r>
            <a:endParaRPr lang="en-US" altLang="ko-KR" sz="20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A39CF37-BF12-FAEA-B19D-4F8E20E97553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MySQL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설치 및 </a:t>
            </a: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연동</a:t>
            </a: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5E24CA-5D3F-D1F7-062F-19E81F9CF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60255"/>
            <a:ext cx="15087600" cy="2112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A98CCD-CEA7-01CB-A25F-5396452C35CE}"/>
              </a:ext>
            </a:extLst>
          </p:cNvPr>
          <p:cNvSpPr txBox="1"/>
          <p:nvPr/>
        </p:nvSpPr>
        <p:spPr>
          <a:xfrm>
            <a:off x="15849600" y="42291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App.py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249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D5809-3F45-20A1-3643-41AECE21E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3F1100-71D9-A0E4-CE46-68D454BDA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4E8307-855D-1917-57B9-6AE218F99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41A45F3-7872-9D07-0E27-036A771814A9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9EF1487-9C5A-3F32-37E2-5229BC50C3C9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7ACC10A2-8454-9434-B48A-CD753C3191CF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MySQL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설치 및 </a:t>
            </a: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연동</a:t>
            </a: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5F3980-153C-82EE-82E4-D6BF4C1C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037" t="2301" r="42303" b="-2301"/>
          <a:stretch/>
        </p:blipFill>
        <p:spPr>
          <a:xfrm>
            <a:off x="482600" y="3937000"/>
            <a:ext cx="166640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9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1EF0C-0A47-42EB-1890-38A49BC2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DBA591-15DC-1B65-7B39-D63873C90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93" y="2205446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9CFA46-049C-BC06-5053-4B99F9D1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62" y="479334"/>
            <a:ext cx="17335500" cy="1409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7EB32EF-1B91-56D2-87A0-4B05A4CAB94E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20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1AA5139-0DC8-891B-5DDC-0C78D493726B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AA42EBA-0518-CBEF-80A9-E9D045A7F131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B758203A-1D3C-ED9C-4314-4824CC9A40DC}"/>
              </a:ext>
            </a:extLst>
          </p:cNvPr>
          <p:cNvSpPr txBox="1"/>
          <p:nvPr/>
        </p:nvSpPr>
        <p:spPr>
          <a:xfrm>
            <a:off x="1964574" y="790367"/>
            <a:ext cx="14342226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MySQL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설치 및 </a:t>
            </a: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연동</a:t>
            </a: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7B6CF-17AC-7FAF-1950-65E6B5E72A70}"/>
              </a:ext>
            </a:extLst>
          </p:cNvPr>
          <p:cNvSpPr txBox="1"/>
          <p:nvPr/>
        </p:nvSpPr>
        <p:spPr>
          <a:xfrm>
            <a:off x="15849600" y="42291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App.py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C2440-C598-DFF8-8E7E-52D03ED4A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4717115"/>
            <a:ext cx="7150100" cy="252223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73270AB-AF7A-70E1-9BA0-6F2E4DB75384}"/>
              </a:ext>
            </a:extLst>
          </p:cNvPr>
          <p:cNvSpPr txBox="1">
            <a:spLocks/>
          </p:cNvSpPr>
          <p:nvPr/>
        </p:nvSpPr>
        <p:spPr>
          <a:xfrm>
            <a:off x="1179508" y="4256314"/>
            <a:ext cx="9429348" cy="4029615"/>
          </a:xfrm>
        </p:spPr>
        <p:txBody>
          <a:bodyPr vert="horz" lIns="68580" tIns="34290" rIns="68580" bIns="3429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3500" dirty="0">
                <a:latin typeface="+mn-ea"/>
              </a:rPr>
              <a:t>if __name__ == '__main__’: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+mn-ea"/>
              </a:rPr>
              <a:t> - </a:t>
            </a:r>
            <a:r>
              <a:rPr lang="ko-KR" altLang="en-US" sz="2000" dirty="0">
                <a:latin typeface="+mn-ea"/>
              </a:rPr>
              <a:t>이 코드는 해당 파일이 직접 실행될 때만 </a:t>
            </a:r>
            <a:r>
              <a:rPr lang="en-US" altLang="ko-KR" sz="2000" dirty="0" err="1">
                <a:latin typeface="+mn-ea"/>
              </a:rPr>
              <a:t>app.run</a:t>
            </a:r>
            <a:r>
              <a:rPr lang="en-US" altLang="ko-KR" sz="2000" dirty="0">
                <a:latin typeface="+mn-ea"/>
              </a:rPr>
              <a:t>()</a:t>
            </a:r>
            <a:r>
              <a:rPr lang="ko-KR" altLang="en-US" sz="2000" dirty="0">
                <a:latin typeface="+mn-ea"/>
              </a:rPr>
              <a:t>이 실행되도록 보장합니다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0" indent="0">
              <a:buNone/>
              <a:defRPr/>
            </a:pPr>
            <a:endParaRPr lang="ko-KR" altLang="en-US" sz="2000" dirty="0">
              <a:latin typeface="+mn-ea"/>
            </a:endParaRPr>
          </a:p>
          <a:p>
            <a:pPr>
              <a:defRPr/>
            </a:pPr>
            <a:r>
              <a:rPr lang="en-US" altLang="ko-KR" sz="3800" dirty="0">
                <a:latin typeface="+mn-ea"/>
              </a:rPr>
              <a:t>with </a:t>
            </a:r>
            <a:r>
              <a:rPr lang="en-US" altLang="ko-KR" sz="3800" dirty="0" err="1">
                <a:latin typeface="+mn-ea"/>
              </a:rPr>
              <a:t>app.app_context</a:t>
            </a:r>
            <a:r>
              <a:rPr lang="en-US" altLang="ko-KR" sz="3800" dirty="0">
                <a:latin typeface="+mn-ea"/>
              </a:rPr>
              <a:t>():</a:t>
            </a:r>
          </a:p>
          <a:p>
            <a:pPr marL="0" indent="0">
              <a:buNone/>
              <a:defRPr/>
            </a:pP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- </a:t>
            </a:r>
            <a:r>
              <a:rPr lang="en-US" altLang="ko-KR" sz="2000" dirty="0">
                <a:latin typeface="+mn-ea"/>
              </a:rPr>
              <a:t>Flask</a:t>
            </a:r>
            <a:r>
              <a:rPr lang="ko-KR" altLang="en-US" sz="2000" dirty="0">
                <a:latin typeface="+mn-ea"/>
              </a:rPr>
              <a:t>에서 데이터베이스 작업을 실행하기 위해서는 </a:t>
            </a:r>
            <a:r>
              <a:rPr lang="en-US" altLang="ko-KR" sz="2000" dirty="0" err="1">
                <a:latin typeface="+mn-ea"/>
              </a:rPr>
              <a:t>app_context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가 필요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 err="1">
                <a:latin typeface="+mn-ea"/>
              </a:rPr>
              <a:t>app_context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Flask</a:t>
            </a:r>
            <a:r>
              <a:rPr lang="ko-KR" altLang="en-US" sz="2000" dirty="0">
                <a:latin typeface="+mn-ea"/>
              </a:rPr>
              <a:t>가 현재 실행 중인 애플리케이션을 인식시킴</a:t>
            </a:r>
            <a:endParaRPr lang="ko-KR" altLang="en-US" sz="2800" dirty="0">
              <a:latin typeface="+mn-ea"/>
            </a:endParaRPr>
          </a:p>
          <a:p>
            <a:pPr>
              <a:defRPr/>
            </a:pPr>
            <a:endParaRPr lang="ko-KR" altLang="en-US" sz="2800" dirty="0">
              <a:latin typeface="+mn-ea"/>
            </a:endParaRPr>
          </a:p>
          <a:p>
            <a:pPr>
              <a:defRPr/>
            </a:pPr>
            <a:r>
              <a:rPr lang="en-US" altLang="ko-KR" sz="3500" dirty="0" err="1">
                <a:latin typeface="+mn-ea"/>
              </a:rPr>
              <a:t>app.run</a:t>
            </a:r>
            <a:r>
              <a:rPr lang="en-US" altLang="ko-KR" sz="3500" dirty="0">
                <a:latin typeface="+mn-ea"/>
              </a:rPr>
              <a:t>(debug=True)</a:t>
            </a:r>
          </a:p>
          <a:p>
            <a:pPr marL="0" indent="0" defTabSz="685800" latinLnBrk="1">
              <a:spcBef>
                <a:spcPts val="750"/>
              </a:spcBef>
              <a:buFont typeface="Arial" pitchFamily="34" charset="0"/>
              <a:buNone/>
              <a:defRPr/>
            </a:pPr>
            <a:r>
              <a:rPr lang="ko-KR" altLang="en-US" sz="2000" dirty="0">
                <a:latin typeface="+mn-ea"/>
                <a:cs typeface="맑은 고딕"/>
              </a:rPr>
              <a:t> </a:t>
            </a:r>
            <a:r>
              <a:rPr lang="en-US" altLang="ko-KR" sz="2000" dirty="0">
                <a:latin typeface="+mn-ea"/>
                <a:cs typeface="맑은 고딕"/>
              </a:rPr>
              <a:t>- Flask </a:t>
            </a:r>
            <a:r>
              <a:rPr lang="ko-KR" altLang="en-US" sz="2000" dirty="0">
                <a:latin typeface="+mn-ea"/>
                <a:cs typeface="맑은 고딕"/>
              </a:rPr>
              <a:t>어플리케이션을 실행</a:t>
            </a:r>
          </a:p>
        </p:txBody>
      </p:sp>
    </p:spTree>
    <p:extLst>
      <p:ext uri="{BB962C8B-B14F-4D97-AF65-F5344CB8AC3E}">
        <p14:creationId xmlns:p14="http://schemas.microsoft.com/office/powerpoint/2010/main" val="4229567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569CF-035A-74B3-76B6-0848B561D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4106F3A-55D7-EB9F-BA75-106526C8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61EF657-E3DB-F1D9-AAEA-E2ADBBF4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171700"/>
            <a:ext cx="6794500" cy="1143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AF4AA4-9FEE-962F-D8BE-DFF2D1E0D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3619500"/>
            <a:ext cx="6794500" cy="61849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0A8B0BC-FA46-AB95-68C5-15EA2D1E7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900" y="2197100"/>
            <a:ext cx="6794500" cy="1143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40EB1BF-413C-15C7-E279-BBAF8DD3E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900" y="3619500"/>
            <a:ext cx="6794500" cy="61849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3089355-2F53-1AE5-723B-96A527E638F9}"/>
              </a:ext>
            </a:extLst>
          </p:cNvPr>
          <p:cNvSpPr txBox="1"/>
          <p:nvPr/>
        </p:nvSpPr>
        <p:spPr>
          <a:xfrm>
            <a:off x="13237541" y="2514600"/>
            <a:ext cx="2908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ko-KR" altLang="en-US" sz="2800" spc="-100" dirty="0">
                <a:solidFill>
                  <a:srgbClr val="000000"/>
                </a:solidFill>
                <a:latin typeface="+mn-ea"/>
              </a:rPr>
              <a:t>생성된 테이블</a:t>
            </a:r>
            <a:endParaRPr lang="ko-KR" sz="2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C7E13AA-6A5D-A5FA-7F1B-19B294C68668}"/>
              </a:ext>
            </a:extLst>
          </p:cNvPr>
          <p:cNvSpPr txBox="1"/>
          <p:nvPr/>
        </p:nvSpPr>
        <p:spPr>
          <a:xfrm>
            <a:off x="1631950" y="2489200"/>
            <a:ext cx="42037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6119"/>
              </a:lnSpc>
            </a:pPr>
            <a:r>
              <a:rPr lang="en-US" altLang="ko-KR" sz="2800" b="0" i="0" u="none" strike="noStrike" spc="-100" dirty="0" err="1">
                <a:solidFill>
                  <a:srgbClr val="000000"/>
                </a:solidFill>
                <a:latin typeface="+mn-ea"/>
              </a:rPr>
              <a:t>SQLAlchemy</a:t>
            </a:r>
            <a:r>
              <a:rPr lang="en-US" altLang="ko-KR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latin typeface="+mn-ea"/>
              </a:rPr>
              <a:t>테이블 모델</a:t>
            </a:r>
            <a:r>
              <a:rPr lang="en-US" altLang="ko-KR" sz="2800" b="0" i="0" u="none" strike="noStrike" spc="-100" dirty="0">
                <a:solidFill>
                  <a:srgbClr val="000000"/>
                </a:solidFill>
                <a:latin typeface="+mn-ea"/>
              </a:rPr>
              <a:t>  </a:t>
            </a:r>
            <a:endParaRPr lang="ko-KR" sz="2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3999FCE-B548-57D4-3D81-FC10F2E7B828}"/>
              </a:ext>
            </a:extLst>
          </p:cNvPr>
          <p:cNvSpPr txBox="1"/>
          <p:nvPr/>
        </p:nvSpPr>
        <p:spPr>
          <a:xfrm>
            <a:off x="14897100" y="952500"/>
            <a:ext cx="245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endParaRPr lang="ko-KR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7491E91-4C8D-6498-A289-A369DB34F951}"/>
              </a:ext>
            </a:extLst>
          </p:cNvPr>
          <p:cNvSpPr txBox="1"/>
          <p:nvPr/>
        </p:nvSpPr>
        <p:spPr>
          <a:xfrm>
            <a:off x="5549900" y="800100"/>
            <a:ext cx="7188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MySQL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설치 및 </a:t>
            </a: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 연동</a:t>
            </a: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FF001BC-5769-1FBD-AC91-006FEC1EDB4E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B51148-27E6-EFEE-EA36-AC5C5633B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2" y="6003506"/>
            <a:ext cx="5413434" cy="15714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5B4453-9EB3-6E58-B4C9-186E0F69D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1" y="3884437"/>
            <a:ext cx="5413438" cy="19384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F01B89-5B3D-969B-2E3D-6DE3BCAB4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4800" y="7759700"/>
            <a:ext cx="5413440" cy="17905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9ABD378-69CC-10A5-7D19-4694660A9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229100"/>
            <a:ext cx="6083719" cy="50292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EB87110-0F71-B2A7-E22B-FAEDC2D8118B}"/>
              </a:ext>
            </a:extLst>
          </p:cNvPr>
          <p:cNvSpPr/>
          <p:nvPr/>
        </p:nvSpPr>
        <p:spPr>
          <a:xfrm>
            <a:off x="7524959" y="6003506"/>
            <a:ext cx="3238081" cy="6096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97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AD6C-4ADA-CD17-12D8-09CEE326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90BFD9-B610-D7D7-91A0-2A63F270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ECEC4EF-412F-7555-01CF-9331371E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9B9C41-878E-1320-E020-B0E627C3F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587888A-BFC8-1A9C-FCC1-A1C22CA37F8A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20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57A2DC-3B65-5C6A-7B8C-E0F069B623BC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1661EAB-74B8-24DF-F092-C0BCF7A287A7}"/>
              </a:ext>
            </a:extLst>
          </p:cNvPr>
          <p:cNvSpPr txBox="1"/>
          <p:nvPr/>
        </p:nvSpPr>
        <p:spPr>
          <a:xfrm>
            <a:off x="14897100" y="901700"/>
            <a:ext cx="245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endParaRPr lang="ko-KR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C05334-5D1B-7C86-750D-34EAB183530F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D71FC85-1928-3571-08D1-ED15D451ADC0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1311789F-31EB-EBBA-D98F-BC69E2B7CF06}"/>
              </a:ext>
            </a:extLst>
          </p:cNvPr>
          <p:cNvSpPr/>
          <p:nvPr/>
        </p:nvSpPr>
        <p:spPr>
          <a:xfrm>
            <a:off x="1144862" y="4042686"/>
            <a:ext cx="8608738" cy="4449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r>
              <a:rPr lang="en-US" altLang="ko-KR" sz="2400" dirty="0">
                <a:latin typeface="+mn-ea"/>
              </a:rPr>
              <a:t>VSCODE</a:t>
            </a:r>
            <a:r>
              <a:rPr lang="ko-KR" altLang="en-US" sz="2400" dirty="0">
                <a:latin typeface="+mn-ea"/>
              </a:rPr>
              <a:t>에서 프로젝트 생성</a:t>
            </a:r>
            <a:endParaRPr lang="en-US" altLang="ko-KR" sz="2400" dirty="0">
              <a:latin typeface="+mn-ea"/>
            </a:endParaRPr>
          </a:p>
          <a:p>
            <a:pPr>
              <a:buNone/>
            </a:pPr>
            <a:endParaRPr lang="en-US" altLang="ko-KR" sz="2400" dirty="0">
              <a:latin typeface="+mn-ea"/>
            </a:endParaRPr>
          </a:p>
          <a:p>
            <a:pPr>
              <a:buNone/>
            </a:pPr>
            <a:r>
              <a:rPr lang="en-US" altLang="ko-KR" sz="2400" dirty="0" err="1">
                <a:latin typeface="+mn-ea"/>
              </a:rPr>
              <a:t>TailwindCSS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및 </a:t>
            </a:r>
            <a:r>
              <a:rPr lang="en-US" altLang="ko-KR" sz="2400" dirty="0" err="1">
                <a:latin typeface="+mn-ea"/>
              </a:rPr>
              <a:t>lucide</a:t>
            </a:r>
            <a:r>
              <a:rPr lang="en-US" altLang="ko-KR" sz="2400" dirty="0">
                <a:latin typeface="+mn-ea"/>
              </a:rPr>
              <a:t>-react </a:t>
            </a:r>
            <a:r>
              <a:rPr lang="ko-KR" altLang="en-US" sz="2400" dirty="0">
                <a:latin typeface="+mn-ea"/>
              </a:rPr>
              <a:t>설치</a:t>
            </a:r>
            <a:endParaRPr lang="en-US" altLang="ko-KR" sz="2400" dirty="0">
              <a:latin typeface="+mn-ea"/>
            </a:endParaRPr>
          </a:p>
          <a:p>
            <a:pPr>
              <a:buNone/>
            </a:pPr>
            <a:endParaRPr lang="en-US" altLang="ko-KR" sz="2400" dirty="0">
              <a:latin typeface="+mn-ea"/>
            </a:endParaRPr>
          </a:p>
          <a:p>
            <a:pPr>
              <a:buNone/>
            </a:pPr>
            <a:r>
              <a:rPr lang="ko-KR" altLang="en-US" sz="2400" dirty="0">
                <a:latin typeface="+mn-ea"/>
              </a:rPr>
              <a:t> 라이브러리가 정상적으로 설치된 후</a:t>
            </a:r>
            <a:r>
              <a:rPr lang="en-US" altLang="ko-KR" sz="2400" dirty="0">
                <a:latin typeface="+mn-ea"/>
              </a:rPr>
              <a:t>, </a:t>
            </a:r>
            <a:r>
              <a:rPr lang="en-US" altLang="ko-KR" sz="2400" dirty="0" err="1">
                <a:latin typeface="+mn-ea"/>
              </a:rPr>
              <a:t>TailwindCSS</a:t>
            </a:r>
            <a:r>
              <a:rPr lang="ko-KR" altLang="en-US" sz="2400" dirty="0">
                <a:latin typeface="+mn-ea"/>
              </a:rPr>
              <a:t>를 사용하기 위해서는 설정 파일을 만들어야 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sz="2400" dirty="0">
              <a:latin typeface="+mn-ea"/>
            </a:endParaRPr>
          </a:p>
          <a:p>
            <a:pPr>
              <a:buNone/>
            </a:pPr>
            <a:r>
              <a:rPr lang="en-US" altLang="ko-KR" sz="2400" dirty="0">
                <a:latin typeface="+mn-ea"/>
              </a:rPr>
              <a:t> -p </a:t>
            </a:r>
            <a:r>
              <a:rPr lang="ko-KR" altLang="en-US" sz="2400" dirty="0">
                <a:latin typeface="+mn-ea"/>
              </a:rPr>
              <a:t>옵션을 사용하면 </a:t>
            </a:r>
            <a:r>
              <a:rPr lang="en-US" altLang="ko-KR" sz="2400" dirty="0" err="1">
                <a:latin typeface="+mn-ea"/>
              </a:rPr>
              <a:t>TailwindCSS</a:t>
            </a:r>
            <a:r>
              <a:rPr lang="ko-KR" altLang="en-US" sz="2400" dirty="0">
                <a:latin typeface="+mn-ea"/>
              </a:rPr>
              <a:t>와 </a:t>
            </a:r>
            <a:r>
              <a:rPr lang="en-US" altLang="ko-KR" sz="2400" dirty="0" err="1">
                <a:latin typeface="+mn-ea"/>
              </a:rPr>
              <a:t>PostCSS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설정 파일이 한 번에 생성되어 따로 만들 필요가 없습니다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None/>
            </a:pP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이 설정 파일을 통해 프로젝트에서 </a:t>
            </a:r>
            <a:r>
              <a:rPr lang="en-US" altLang="ko-KR" sz="2400" dirty="0" err="1">
                <a:latin typeface="+mn-ea"/>
              </a:rPr>
              <a:t>TailwindCSS</a:t>
            </a:r>
            <a:r>
              <a:rPr lang="ko-KR" altLang="en-US" sz="2400" dirty="0">
                <a:latin typeface="+mn-ea"/>
              </a:rPr>
              <a:t>를 원하는 대로 커스터마이징 할 수 있습니다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sz="2400" dirty="0">
              <a:latin typeface="+mn-ea"/>
            </a:endParaRPr>
          </a:p>
          <a:p>
            <a:pPr>
              <a:buNone/>
            </a:pPr>
            <a:endParaRPr lang="en-US" altLang="ko-KR" sz="2400" dirty="0">
              <a:latin typeface="+mn-ea"/>
            </a:endParaRPr>
          </a:p>
          <a:p>
            <a:pPr>
              <a:buNone/>
            </a:pPr>
            <a:r>
              <a:rPr lang="en-US" altLang="ko-KR" sz="2400" dirty="0" err="1">
                <a:latin typeface="+mn-ea"/>
              </a:rPr>
              <a:t>Lucide</a:t>
            </a:r>
            <a:r>
              <a:rPr lang="ko-KR" altLang="en-US" sz="2400" dirty="0">
                <a:latin typeface="+mn-ea"/>
              </a:rPr>
              <a:t>는 아이콘 라이브러리입니다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sz="2400" dirty="0">
              <a:latin typeface="+mn-ea"/>
            </a:endParaRPr>
          </a:p>
          <a:p>
            <a:pPr>
              <a:buNone/>
            </a:pPr>
            <a:r>
              <a:rPr lang="en-US" altLang="ko-KR" sz="2400" dirty="0">
                <a:latin typeface="+mn-ea"/>
              </a:rPr>
              <a:t>React </a:t>
            </a:r>
            <a:r>
              <a:rPr lang="ko-KR" altLang="en-US" sz="2400" dirty="0">
                <a:latin typeface="+mn-ea"/>
              </a:rPr>
              <a:t>환경에서 사용할 수 있도록 </a:t>
            </a:r>
            <a:r>
              <a:rPr lang="en-US" altLang="ko-KR" sz="2400" dirty="0">
                <a:latin typeface="+mn-ea"/>
              </a:rPr>
              <a:t>React </a:t>
            </a:r>
            <a:r>
              <a:rPr lang="ko-KR" altLang="en-US" sz="2400" dirty="0">
                <a:latin typeface="+mn-ea"/>
              </a:rPr>
              <a:t>컴포넌트 형태로 제공됩니다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sz="2400" dirty="0">
              <a:latin typeface="+mn-ea"/>
            </a:endParaRPr>
          </a:p>
          <a:p>
            <a:pPr>
              <a:buNone/>
            </a:pPr>
            <a:endParaRPr lang="en-US" altLang="ko-KR" sz="2400" dirty="0">
              <a:latin typeface="+mn-ea"/>
            </a:endParaRPr>
          </a:p>
          <a:p>
            <a:pPr>
              <a:buNone/>
            </a:pPr>
            <a:endParaRPr lang="en-US" altLang="ko-KR" sz="2400" dirty="0"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B4F8ED93-C11C-833F-CF68-B2663929326E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설치 전 개발환경 설정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094824-BF0F-B956-B852-5F2A1E631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119" y="2951391"/>
            <a:ext cx="5857062" cy="1160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3CE5BB-BF8A-E162-8B5D-E546A4D0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4119" y="4810035"/>
            <a:ext cx="6701846" cy="5275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51A50C-9C90-BBDF-16A3-7F1F7C0D86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5714" r="1" b="-9791"/>
          <a:stretch/>
        </p:blipFill>
        <p:spPr>
          <a:xfrm>
            <a:off x="9982200" y="5867400"/>
            <a:ext cx="5981370" cy="13371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4F3F99-8E0F-039F-7519-F638643CE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9688" y="7924803"/>
            <a:ext cx="6701848" cy="7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476500"/>
            <a:ext cx="2908300" cy="160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2476500"/>
            <a:ext cx="14236700" cy="160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254500"/>
            <a:ext cx="2908300" cy="160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4254500"/>
            <a:ext cx="14236700" cy="160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6032500"/>
            <a:ext cx="29083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6032500"/>
            <a:ext cx="14236700" cy="160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7759700"/>
            <a:ext cx="2908300" cy="160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7759700"/>
            <a:ext cx="14236700" cy="160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37000" y="7988300"/>
            <a:ext cx="13385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en-US" altLang="ko-KR" sz="2000" spc="-100" dirty="0">
                <a:latin typeface="+mn-ea"/>
              </a:rPr>
              <a:t>API </a:t>
            </a:r>
            <a:r>
              <a:rPr lang="ko-KR" altLang="en-US" sz="2000" spc="-100" dirty="0">
                <a:latin typeface="+mn-ea"/>
              </a:rPr>
              <a:t>기능 구현</a:t>
            </a:r>
            <a:endParaRPr lang="en-US" altLang="ko-KR" sz="2000" spc="-100" dirty="0"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en-US" altLang="ko-KR" sz="2000" b="0" i="0" u="none" strike="noStrike" spc="-100" dirty="0">
                <a:latin typeface="+mn-ea"/>
              </a:rPr>
              <a:t>Open </a:t>
            </a:r>
            <a:r>
              <a:rPr lang="en-US" altLang="ko-KR" sz="2000" spc="-100" dirty="0">
                <a:latin typeface="+mn-ea"/>
              </a:rPr>
              <a:t>API</a:t>
            </a:r>
            <a:r>
              <a:rPr lang="ko-KR" altLang="en-US" sz="2000" spc="-100" dirty="0">
                <a:latin typeface="+mn-ea"/>
              </a:rPr>
              <a:t> 활용을 통한 게시글 요약</a:t>
            </a:r>
            <a:endParaRPr lang="en-US" altLang="ko-KR" sz="2000" b="0" i="0" u="none" strike="noStrike" spc="-100" dirty="0"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800" y="8102600"/>
            <a:ext cx="19685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4580"/>
              </a:lnSpc>
            </a:pPr>
            <a:r>
              <a:rPr lang="en-US" altLang="ko-KR" sz="2700" spc="-100" dirty="0">
                <a:latin typeface="+mn-ea"/>
              </a:rPr>
              <a:t>Backend</a:t>
            </a:r>
          </a:p>
          <a:p>
            <a:pPr lvl="0" algn="l">
              <a:lnSpc>
                <a:spcPct val="104580"/>
              </a:lnSpc>
            </a:pPr>
            <a:r>
              <a:rPr lang="ko-KR" altLang="en-US" sz="2700" spc="-100" dirty="0">
                <a:latin typeface="+mn-ea"/>
              </a:rPr>
              <a:t>구성하기</a:t>
            </a:r>
            <a:endParaRPr lang="en-US" altLang="ko-KR" sz="2700" spc="-100" dirty="0">
              <a:latin typeface="+mn-ea"/>
            </a:endParaRPr>
          </a:p>
          <a:p>
            <a:pPr lvl="0" algn="l">
              <a:lnSpc>
                <a:spcPct val="104580"/>
              </a:lnSpc>
            </a:pPr>
            <a:endParaRPr lang="en-US" altLang="ko-KR" sz="2700" b="0" i="0" u="none" strike="noStrike" spc="-100" dirty="0"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3900" y="8394700"/>
            <a:ext cx="342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1700" b="0" i="0" u="none" strike="noStrike" spc="-100">
                <a:solidFill>
                  <a:srgbClr val="000000"/>
                </a:solidFill>
                <a:latin typeface="+mn-ea"/>
              </a:rPr>
              <a:t>④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7000" y="6273800"/>
            <a:ext cx="129667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b="0" i="0" u="none" strike="noStrike" spc="-100" dirty="0">
                <a:latin typeface="+mn-ea"/>
              </a:rPr>
              <a:t>컴포넌트 구성</a:t>
            </a:r>
            <a:endParaRPr lang="en-US" altLang="ko-KR" sz="2000" b="0" i="0" u="none" strike="noStrike" spc="-100" dirty="0"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en-US" altLang="ko-KR" sz="2000" b="0" i="0" u="none" strike="noStrike" spc="-100" dirty="0">
                <a:latin typeface="+mn-ea"/>
              </a:rPr>
              <a:t>Axios</a:t>
            </a:r>
            <a:r>
              <a:rPr lang="ko-KR" altLang="en-US" sz="2000" b="0" i="0" u="none" strike="noStrike" spc="-100" dirty="0">
                <a:latin typeface="+mn-ea"/>
              </a:rPr>
              <a:t>를 활용한 </a:t>
            </a:r>
            <a:r>
              <a:rPr lang="en-US" altLang="ko-KR" sz="2000" spc="-100" dirty="0">
                <a:latin typeface="+mn-ea"/>
              </a:rPr>
              <a:t>Flask</a:t>
            </a:r>
            <a:r>
              <a:rPr lang="ko-KR" altLang="en-US" sz="2000" spc="-100" dirty="0">
                <a:latin typeface="+mn-ea"/>
              </a:rPr>
              <a:t>와의 데이터 송신</a:t>
            </a:r>
            <a:endParaRPr lang="en-US" altLang="ko-KR" sz="2000" b="0" i="0" u="none" strike="noStrike" spc="-100" dirty="0">
              <a:latin typeface="+mn-e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7600" y="6375400"/>
            <a:ext cx="18161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4580"/>
              </a:lnSpc>
            </a:pPr>
            <a:r>
              <a:rPr lang="en-US" altLang="ko-KR" sz="2700" spc="-100" dirty="0">
                <a:latin typeface="+mn-ea"/>
              </a:rPr>
              <a:t>Frontend</a:t>
            </a:r>
          </a:p>
          <a:p>
            <a:pPr lvl="0" algn="l">
              <a:lnSpc>
                <a:spcPct val="104580"/>
              </a:lnSpc>
            </a:pPr>
            <a:r>
              <a:rPr lang="ko-KR" altLang="en-US" sz="2700" spc="-100" dirty="0">
                <a:latin typeface="+mn-ea"/>
              </a:rPr>
              <a:t>구성하기</a:t>
            </a:r>
            <a:endParaRPr lang="en-US" altLang="ko-KR" sz="2700" spc="-100" dirty="0">
              <a:latin typeface="+mn-ea"/>
            </a:endParaRPr>
          </a:p>
          <a:p>
            <a:pPr lvl="0" algn="l">
              <a:lnSpc>
                <a:spcPct val="104580"/>
              </a:lnSpc>
            </a:pPr>
            <a:endParaRPr lang="en-US" altLang="ko-KR" sz="2700" b="0" i="0" u="none" strike="noStrike" spc="-100" dirty="0">
              <a:latin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3900" y="6667500"/>
            <a:ext cx="342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1700" b="0" i="0" u="none" strike="noStrike" spc="-100">
                <a:solidFill>
                  <a:srgbClr val="000000"/>
                </a:solidFill>
                <a:latin typeface="+mn-ea"/>
              </a:rPr>
              <a:t>③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16600" y="787400"/>
            <a:ext cx="6642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i="0" u="none" strike="noStrike" spc="-100" dirty="0">
                <a:solidFill>
                  <a:srgbClr val="000000"/>
                </a:solidFill>
                <a:latin typeface="+mn-ea"/>
              </a:rPr>
              <a:t>목차</a:t>
            </a:r>
            <a:endParaRPr lang="ko-KR" sz="480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937000" y="4483100"/>
            <a:ext cx="13385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en-US" altLang="ko-KR" sz="2000" b="0" i="0" u="none" strike="noStrike" spc="-100" dirty="0">
                <a:solidFill>
                  <a:srgbClr val="FF0000"/>
                </a:solidFill>
                <a:latin typeface="+mn-ea"/>
              </a:rPr>
              <a:t>MySQL </a:t>
            </a:r>
            <a:r>
              <a:rPr lang="ko-KR" altLang="en-US" sz="2000" b="0" i="0" u="none" strike="noStrike" spc="-100" dirty="0">
                <a:solidFill>
                  <a:srgbClr val="FF0000"/>
                </a:solidFill>
                <a:latin typeface="+mn-ea"/>
              </a:rPr>
              <a:t>설치 및 </a:t>
            </a:r>
            <a:r>
              <a:rPr lang="en-US" altLang="ko-KR" sz="2000" spc="-100" dirty="0">
                <a:solidFill>
                  <a:srgbClr val="FF0000"/>
                </a:solidFill>
                <a:latin typeface="+mn-ea"/>
              </a:rPr>
              <a:t>Flask</a:t>
            </a:r>
            <a:r>
              <a:rPr lang="ko-KR" altLang="en-US" sz="2000" spc="-100" dirty="0">
                <a:solidFill>
                  <a:srgbClr val="FF0000"/>
                </a:solidFill>
                <a:latin typeface="+mn-ea"/>
              </a:rPr>
              <a:t>와 연동</a:t>
            </a:r>
            <a:endParaRPr lang="en-US" altLang="ko-KR" sz="2000" spc="-100" dirty="0">
              <a:solidFill>
                <a:srgbClr val="FF0000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en-US" altLang="ko-KR" sz="2000" b="0" i="0" u="none" strike="noStrike" spc="-100" dirty="0" err="1">
                <a:solidFill>
                  <a:srgbClr val="FF0000"/>
                </a:solidFill>
                <a:latin typeface="+mn-ea"/>
              </a:rPr>
              <a:t>SQLAlchemy</a:t>
            </a:r>
            <a:r>
              <a:rPr lang="ko-KR" altLang="en-US" sz="2000" b="0" i="0" u="none" strike="noStrike" spc="-100" dirty="0">
                <a:solidFill>
                  <a:srgbClr val="FF0000"/>
                </a:solidFill>
                <a:latin typeface="+mn-ea"/>
              </a:rPr>
              <a:t>로 데이터베이스 생성</a:t>
            </a:r>
            <a:endParaRPr lang="en-US" altLang="ko-KR" sz="2000" b="0" i="0" u="none" strike="noStrike" spc="-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17600" y="4610100"/>
            <a:ext cx="22225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4580"/>
              </a:lnSpc>
            </a:pPr>
            <a:r>
              <a:rPr lang="ko-KR" altLang="en-US" sz="2700" b="0" i="0" u="none" strike="noStrike" spc="-100" dirty="0">
                <a:solidFill>
                  <a:srgbClr val="000000"/>
                </a:solidFill>
                <a:latin typeface="+mn-ea"/>
              </a:rPr>
              <a:t>데이터베이스 설계 및 연결</a:t>
            </a:r>
            <a:endParaRPr lang="ko-KR" sz="27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23900" y="4889500"/>
            <a:ext cx="342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1700" b="0" i="0" u="none" strike="noStrike" spc="-100">
                <a:solidFill>
                  <a:srgbClr val="000000"/>
                </a:solidFill>
                <a:latin typeface="+mn-ea"/>
              </a:rPr>
              <a:t>②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37000" y="2743200"/>
            <a:ext cx="13385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endParaRPr lang="en-US" sz="3200" b="0" i="0" u="none" strike="noStrike" spc="-100" dirty="0"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17600" y="2781300"/>
            <a:ext cx="19685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4580"/>
              </a:lnSpc>
            </a:pPr>
            <a:r>
              <a:rPr lang="en-US" sz="2700" spc="-100" dirty="0">
                <a:solidFill>
                  <a:srgbClr val="000000"/>
                </a:solidFill>
                <a:latin typeface="+mn-ea"/>
              </a:rPr>
              <a:t>Flask</a:t>
            </a:r>
          </a:p>
          <a:p>
            <a:pPr lvl="0" algn="l">
              <a:lnSpc>
                <a:spcPct val="104580"/>
              </a:lnSpc>
            </a:pPr>
            <a:r>
              <a:rPr lang="ko-KR" altLang="en-US" sz="2700" spc="-100" dirty="0">
                <a:solidFill>
                  <a:srgbClr val="000000"/>
                </a:solidFill>
                <a:latin typeface="+mn-ea"/>
              </a:rPr>
              <a:t>서버구축</a:t>
            </a:r>
            <a:r>
              <a:rPr lang="en-US" sz="2700" spc="-100" dirty="0">
                <a:solidFill>
                  <a:srgbClr val="000000"/>
                </a:solidFill>
                <a:latin typeface="+mn-ea"/>
              </a:rPr>
              <a:t> </a:t>
            </a:r>
            <a:endParaRPr lang="en-US" sz="27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23900" y="3124200"/>
            <a:ext cx="342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1700" b="0" i="0" u="none" strike="noStrike" spc="-100" dirty="0">
                <a:solidFill>
                  <a:srgbClr val="000000"/>
                </a:solidFill>
                <a:latin typeface="+mn-ea"/>
              </a:rPr>
              <a:t>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97100" y="901700"/>
            <a:ext cx="245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endParaRPr lang="ko-KR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FFBD1ACF-7A12-0B3C-D95F-1EE732F25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4276558"/>
            <a:ext cx="14236700" cy="1600200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308C2B45-F2ED-6A91-60D6-685B46FDC8A4}"/>
              </a:ext>
            </a:extLst>
          </p:cNvPr>
          <p:cNvSpPr txBox="1"/>
          <p:nvPr/>
        </p:nvSpPr>
        <p:spPr>
          <a:xfrm>
            <a:off x="3937000" y="4505158"/>
            <a:ext cx="13385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en-US" altLang="ko-KR" sz="2000" b="0" i="0" u="none" strike="noStrike" spc="-100" dirty="0">
                <a:latin typeface="+mn-ea"/>
              </a:rPr>
              <a:t>MySQL </a:t>
            </a:r>
            <a:r>
              <a:rPr lang="ko-KR" altLang="en-US" sz="2000" b="0" i="0" u="none" strike="noStrike" spc="-100" dirty="0">
                <a:latin typeface="+mn-ea"/>
              </a:rPr>
              <a:t>설치 및 </a:t>
            </a:r>
            <a:r>
              <a:rPr lang="en-US" altLang="ko-KR" sz="2000" spc="-100" dirty="0">
                <a:latin typeface="+mn-ea"/>
              </a:rPr>
              <a:t>Flask</a:t>
            </a:r>
            <a:r>
              <a:rPr lang="ko-KR" altLang="en-US" sz="2000" spc="-100" dirty="0">
                <a:latin typeface="+mn-ea"/>
              </a:rPr>
              <a:t> 연동</a:t>
            </a:r>
            <a:endParaRPr lang="en-US" altLang="ko-KR" sz="2000" spc="-100" dirty="0"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en-US" altLang="ko-KR" sz="2000" b="0" i="0" u="none" strike="noStrike" spc="-100" dirty="0" err="1">
                <a:latin typeface="+mn-ea"/>
              </a:rPr>
              <a:t>SQLAlchemy</a:t>
            </a:r>
            <a:r>
              <a:rPr lang="ko-KR" altLang="en-US" sz="2000" b="0" i="0" u="none" strike="noStrike" spc="-100" dirty="0">
                <a:latin typeface="+mn-ea"/>
              </a:rPr>
              <a:t>로 데이터베이스 생성</a:t>
            </a:r>
            <a:endParaRPr lang="en-US" altLang="ko-KR" sz="2000" b="0" i="0" u="none" strike="noStrike" spc="-100" dirty="0">
              <a:latin typeface="+mn-ea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969566F4-F7AB-BB06-1B15-52031DBA2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2481179"/>
            <a:ext cx="14236700" cy="1600200"/>
          </a:xfrm>
          <a:prstGeom prst="rect">
            <a:avLst/>
          </a:prstGeom>
        </p:spPr>
      </p:pic>
      <p:sp>
        <p:nvSpPr>
          <p:cNvPr id="28" name="TextBox 18">
            <a:extLst>
              <a:ext uri="{FF2B5EF4-FFF2-40B4-BE49-F238E27FC236}">
                <a16:creationId xmlns:a16="http://schemas.microsoft.com/office/drawing/2014/main" id="{C6E262CF-F829-E045-F599-07BD09152CAF}"/>
              </a:ext>
            </a:extLst>
          </p:cNvPr>
          <p:cNvSpPr txBox="1"/>
          <p:nvPr/>
        </p:nvSpPr>
        <p:spPr>
          <a:xfrm>
            <a:off x="3937000" y="2709779"/>
            <a:ext cx="13385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en-US" altLang="ko-KR" sz="2000" b="0" i="0" u="none" strike="noStrike" spc="-100" dirty="0">
                <a:latin typeface="+mn-ea"/>
              </a:rPr>
              <a:t>Flask</a:t>
            </a:r>
            <a:r>
              <a:rPr lang="ko-KR" altLang="en-US" sz="2000" b="0" i="0" u="none" strike="noStrike" spc="-100" dirty="0">
                <a:latin typeface="+mn-ea"/>
              </a:rPr>
              <a:t>란</a:t>
            </a:r>
            <a:r>
              <a:rPr lang="en-US" altLang="ko-KR" sz="2000" b="0" i="0" u="none" strike="noStrike" spc="-100" dirty="0">
                <a:latin typeface="+mn-ea"/>
              </a:rPr>
              <a:t>?</a:t>
            </a: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en-US" altLang="ko-KR" sz="2000" spc="-100" dirty="0">
                <a:latin typeface="+mn-ea"/>
              </a:rPr>
              <a:t>Flask</a:t>
            </a:r>
            <a:r>
              <a:rPr lang="ko-KR" altLang="en-US" sz="2000" spc="-100" dirty="0">
                <a:latin typeface="+mn-ea"/>
              </a:rPr>
              <a:t> 서버 생성</a:t>
            </a:r>
            <a:endParaRPr lang="en-US" altLang="ko-KR" sz="2000" b="0" i="0" u="none" strike="noStrike" spc="-100" dirty="0"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8AB59-8EAA-1FAC-4386-DD2C60B35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6C7AE0-ED36-FA92-BB77-E42E7290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37" y="22098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B34829-A252-1C6B-30A5-34A341B4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F9690E-2F95-974C-71A0-AEE162BF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5795A4F-DB17-E8E5-0352-E5B509CA0459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2000" b="0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9ACB288-0D11-A5A5-0FDA-F3E529B11141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AFF4345-8F74-1198-61E8-2D944B7246B9}"/>
              </a:ext>
            </a:extLst>
          </p:cNvPr>
          <p:cNvSpPr txBox="1"/>
          <p:nvPr/>
        </p:nvSpPr>
        <p:spPr>
          <a:xfrm>
            <a:off x="14897100" y="901700"/>
            <a:ext cx="245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endParaRPr lang="ko-KR" sz="30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9375D36-E87A-3942-083E-A2C696D600D2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886936E-BFBA-AB65-06A0-50712912F3FE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9F013BC5-7CD6-EE18-3183-D9D1EDB70145}"/>
              </a:ext>
            </a:extLst>
          </p:cNvPr>
          <p:cNvSpPr/>
          <p:nvPr/>
        </p:nvSpPr>
        <p:spPr>
          <a:xfrm>
            <a:off x="958800" y="4042686"/>
            <a:ext cx="8532538" cy="4449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None/>
            </a:pPr>
            <a:r>
              <a:rPr lang="ko-KR" altLang="en-US" sz="2800" dirty="0">
                <a:latin typeface="+mj-ea"/>
                <a:ea typeface="+mj-ea"/>
              </a:rPr>
              <a:t>이미 설치된 라이브러리를 다시 설치하면 버전 충돌 또는 중복 설치 문제가 발생합니다</a:t>
            </a:r>
            <a:r>
              <a:rPr lang="en-US" altLang="ko-KR" sz="2800" dirty="0">
                <a:latin typeface="+mj-ea"/>
                <a:ea typeface="+mj-ea"/>
              </a:rPr>
              <a:t>.</a:t>
            </a:r>
          </a:p>
          <a:p>
            <a:pPr>
              <a:buNone/>
            </a:pPr>
            <a:endParaRPr lang="en-US" altLang="ko-KR" sz="2800" dirty="0">
              <a:latin typeface="+mj-ea"/>
              <a:ea typeface="+mj-ea"/>
            </a:endParaRPr>
          </a:p>
          <a:p>
            <a:pPr>
              <a:buNone/>
            </a:pPr>
            <a:r>
              <a:rPr lang="ko-KR" altLang="en-US" sz="2800" dirty="0">
                <a:latin typeface="+mj-ea"/>
                <a:ea typeface="+mj-ea"/>
              </a:rPr>
              <a:t>특히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>
                <a:latin typeface="+mj-ea"/>
                <a:ea typeface="+mj-ea"/>
              </a:rPr>
              <a:t>같은 라이브러리의 서로 다른 버전이 설치되면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>
                <a:latin typeface="+mj-ea"/>
                <a:ea typeface="+mj-ea"/>
              </a:rPr>
              <a:t>의존성 충돌로 인해 프로젝트가 정상 작동하지 않을 수 있습니다</a:t>
            </a:r>
            <a:r>
              <a:rPr lang="en-US" altLang="ko-KR" sz="2800" dirty="0">
                <a:latin typeface="+mj-ea"/>
                <a:ea typeface="+mj-ea"/>
              </a:rPr>
              <a:t>.</a:t>
            </a:r>
          </a:p>
          <a:p>
            <a:pPr>
              <a:buNone/>
            </a:pPr>
            <a:endParaRPr lang="en-US" altLang="ko-KR" sz="2800" dirty="0">
              <a:latin typeface="+mj-ea"/>
              <a:ea typeface="+mj-ea"/>
            </a:endParaRPr>
          </a:p>
          <a:p>
            <a:pPr>
              <a:buNone/>
            </a:pPr>
            <a:r>
              <a:rPr lang="en-US" altLang="ko-KR" sz="2800" dirty="0" err="1">
                <a:latin typeface="+mj-ea"/>
                <a:ea typeface="+mj-ea"/>
              </a:rPr>
              <a:t>PostCSS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>
                <a:latin typeface="+mj-ea"/>
                <a:ea typeface="+mj-ea"/>
              </a:rPr>
              <a:t>계열 라이브러리</a:t>
            </a:r>
            <a:r>
              <a:rPr lang="en-US" altLang="ko-KR" sz="2800" dirty="0">
                <a:latin typeface="+mj-ea"/>
                <a:ea typeface="+mj-ea"/>
              </a:rPr>
              <a:t>(</a:t>
            </a:r>
            <a:r>
              <a:rPr lang="en-US" altLang="ko-KR" sz="2800" dirty="0" err="1">
                <a:latin typeface="+mj-ea"/>
                <a:ea typeface="+mj-ea"/>
              </a:rPr>
              <a:t>TailwindCSS</a:t>
            </a:r>
            <a:r>
              <a:rPr lang="en-US" altLang="ko-KR" sz="2800" dirty="0">
                <a:latin typeface="+mj-ea"/>
                <a:ea typeface="+mj-ea"/>
              </a:rPr>
              <a:t>)</a:t>
            </a:r>
            <a:r>
              <a:rPr lang="ko-KR" altLang="en-US" sz="2800" dirty="0">
                <a:latin typeface="+mj-ea"/>
                <a:ea typeface="+mj-ea"/>
              </a:rPr>
              <a:t>는 의존성이 복잡하게 얽혀 있어 버전 충돌 발생 시 문제가 해결되지 않고 계속 오류가 날 가능성이 높습니다</a:t>
            </a:r>
            <a:r>
              <a:rPr lang="en-US" altLang="ko-KR" sz="2800" dirty="0">
                <a:latin typeface="+mj-ea"/>
                <a:ea typeface="+mj-ea"/>
              </a:rPr>
              <a:t>.</a:t>
            </a:r>
          </a:p>
          <a:p>
            <a:pPr>
              <a:buNone/>
            </a:pPr>
            <a:endParaRPr lang="en-US" altLang="ko-KR" sz="2800" dirty="0">
              <a:latin typeface="+mj-ea"/>
              <a:ea typeface="+mj-ea"/>
            </a:endParaRPr>
          </a:p>
          <a:p>
            <a:pPr>
              <a:buNone/>
            </a:pPr>
            <a:r>
              <a:rPr lang="ko-KR" altLang="en-US" sz="2800" dirty="0">
                <a:latin typeface="+mj-ea"/>
                <a:ea typeface="+mj-ea"/>
              </a:rPr>
              <a:t>오른쪽과 같은 파일 구조를 가지고 있으면 예제를 실행함에 있어 </a:t>
            </a:r>
            <a:r>
              <a:rPr lang="ko-KR" altLang="en-US" sz="2800" dirty="0" err="1">
                <a:latin typeface="+mj-ea"/>
                <a:ea typeface="+mj-ea"/>
              </a:rPr>
              <a:t>정상작동합니다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B9F4FF7F-107C-D46A-8E97-0FC1A5DBFFB4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spc="-100" dirty="0">
                <a:solidFill>
                  <a:srgbClr val="000000"/>
                </a:solidFill>
                <a:latin typeface="+mj-ea"/>
                <a:ea typeface="+mj-ea"/>
              </a:rPr>
              <a:t>설치 전 개발환경 설정</a:t>
            </a:r>
            <a:endParaRPr lang="ko-KR" sz="4800" b="1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C96B94-E2D4-3B29-298C-66771231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900" y="4876029"/>
            <a:ext cx="4703826" cy="14927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44696A-DEDC-C646-D00D-3F3223DD9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9900" y="6527029"/>
            <a:ext cx="6514174" cy="28971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72003F-EDF1-ACD0-36E1-F61F4D8B0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9900" y="2705100"/>
            <a:ext cx="4824970" cy="18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61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72E12-5B05-18F7-F56D-C7568807B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1AC0B0-7752-7470-AA6C-1BBB730FC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7D32432-988A-6E66-5DE7-EC8D923BC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66F340-AE6E-0D3D-B024-5F2335103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4A0AE5A-1FCF-BC88-399D-14864C0A6AA2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B8695A0-EAE0-6B67-7FDC-DD2B9DD3A531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D4FB5F3-2C5E-F98D-8CE5-19A9A8A537D4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31E5BBC-7DAF-923D-17E7-FBC88771D58C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2772845-67E1-8C4E-C555-A02923AEA9A6}"/>
              </a:ext>
            </a:extLst>
          </p:cNvPr>
          <p:cNvSpPr/>
          <p:nvPr/>
        </p:nvSpPr>
        <p:spPr>
          <a:xfrm>
            <a:off x="863600" y="2997200"/>
            <a:ext cx="8976624" cy="5712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3200" dirty="0">
                <a:latin typeface="+mn-ea"/>
              </a:rPr>
              <a:t>content</a:t>
            </a:r>
          </a:p>
          <a:p>
            <a:r>
              <a:rPr lang="en-US" altLang="ko-KR" sz="26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- </a:t>
            </a:r>
            <a:r>
              <a:rPr lang="en-US" altLang="ko-KR" sz="2400" dirty="0" err="1">
                <a:latin typeface="+mn-ea"/>
              </a:rPr>
              <a:t>TailwindCSS</a:t>
            </a:r>
            <a:r>
              <a:rPr lang="ko-KR" altLang="en-US" sz="2400" dirty="0">
                <a:latin typeface="+mn-ea"/>
              </a:rPr>
              <a:t>가 사용할 파일의 경로를 명시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해당 경로의 </a:t>
            </a:r>
            <a:r>
              <a:rPr lang="ko-KR" altLang="en-US" sz="2400" dirty="0" err="1">
                <a:latin typeface="+mn-ea"/>
              </a:rPr>
              <a:t>파일들에서만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TailwindCss</a:t>
            </a:r>
            <a:r>
              <a:rPr lang="ko-KR" altLang="en-US" sz="2400" dirty="0">
                <a:latin typeface="+mn-ea"/>
              </a:rPr>
              <a:t>의 클래스가 </a:t>
            </a:r>
            <a:r>
              <a:rPr lang="en-US" altLang="ko-KR" sz="2400" dirty="0">
                <a:latin typeface="+mn-ea"/>
              </a:rPr>
              <a:t>CSS</a:t>
            </a:r>
            <a:r>
              <a:rPr lang="ko-KR" altLang="en-US" sz="2400" dirty="0">
                <a:latin typeface="+mn-ea"/>
              </a:rPr>
              <a:t>에 반영</a:t>
            </a:r>
            <a:endParaRPr lang="en-US" altLang="ko-KR" sz="2400" dirty="0">
              <a:latin typeface="+mn-ea"/>
            </a:endParaRPr>
          </a:p>
          <a:p>
            <a:endParaRPr lang="en-US" altLang="ko-KR" sz="2800" dirty="0">
              <a:latin typeface="+mn-ea"/>
            </a:endParaRPr>
          </a:p>
          <a:p>
            <a:r>
              <a:rPr lang="en-US" altLang="ko-KR" sz="3200" dirty="0">
                <a:latin typeface="+mn-ea"/>
              </a:rPr>
              <a:t>index.css</a:t>
            </a:r>
            <a:r>
              <a:rPr lang="ko-KR" altLang="en-US" sz="3200" dirty="0">
                <a:latin typeface="+mn-ea"/>
              </a:rPr>
              <a:t>에 </a:t>
            </a:r>
            <a:r>
              <a:rPr lang="en-US" altLang="ko-KR" sz="3200" dirty="0">
                <a:latin typeface="+mn-ea"/>
              </a:rPr>
              <a:t>Directive</a:t>
            </a:r>
            <a:r>
              <a:rPr lang="ko-KR" altLang="en-US" sz="3200" dirty="0">
                <a:latin typeface="+mn-ea"/>
              </a:rPr>
              <a:t>를 선언</a:t>
            </a:r>
            <a:endParaRPr lang="en-US" altLang="ko-KR" sz="3200" dirty="0"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- base : </a:t>
            </a:r>
            <a:r>
              <a:rPr lang="ko-KR" altLang="en-US" sz="2400" dirty="0">
                <a:latin typeface="+mn-ea"/>
              </a:rPr>
              <a:t>초기화 및 기본 스타일 설정</a:t>
            </a:r>
          </a:p>
          <a:p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-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components : </a:t>
            </a:r>
            <a:r>
              <a:rPr lang="ko-KR" altLang="en-US" sz="2400" dirty="0">
                <a:latin typeface="+mn-ea"/>
              </a:rPr>
              <a:t>컴포넌트에 쉽게 </a:t>
            </a:r>
            <a:r>
              <a:rPr lang="en-US" altLang="ko-KR" sz="2400" dirty="0">
                <a:latin typeface="+mn-ea"/>
              </a:rPr>
              <a:t>Tailwind </a:t>
            </a:r>
            <a:r>
              <a:rPr lang="ko-KR" altLang="en-US" sz="2400" dirty="0">
                <a:latin typeface="+mn-ea"/>
              </a:rPr>
              <a:t>클래스를 적용 가능</a:t>
            </a:r>
          </a:p>
          <a:p>
            <a:r>
              <a:rPr lang="en-US" altLang="ko-KR" sz="28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- utilities :</a:t>
            </a:r>
            <a:r>
              <a:rPr lang="ko-KR" altLang="en-US" sz="2400" dirty="0">
                <a:latin typeface="+mn-ea"/>
              </a:rPr>
              <a:t>핵심 유틸리티 클래스 사용하여 빠르게 스타일링이 가능</a:t>
            </a:r>
            <a:endParaRPr lang="en-US" altLang="ko-KR" sz="2400" dirty="0">
              <a:latin typeface="+mn-ea"/>
            </a:endParaRPr>
          </a:p>
          <a:p>
            <a:endParaRPr lang="en-US" altLang="ko-KR" sz="2800" dirty="0">
              <a:latin typeface="+mn-ea"/>
            </a:endParaRPr>
          </a:p>
          <a:p>
            <a:r>
              <a:rPr lang="en-US" altLang="ko-KR" sz="3200" dirty="0">
                <a:latin typeface="+mn-ea"/>
              </a:rPr>
              <a:t>Axios </a:t>
            </a:r>
            <a:r>
              <a:rPr lang="ko-KR" altLang="en-US" sz="3200" dirty="0">
                <a:latin typeface="+mn-ea"/>
              </a:rPr>
              <a:t>설치</a:t>
            </a:r>
            <a:endParaRPr lang="en-US" altLang="ko-KR" sz="32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- </a:t>
            </a:r>
            <a:r>
              <a:rPr lang="ko-KR" altLang="ko-KR" sz="2400" dirty="0" err="1">
                <a:latin typeface="+mn-ea"/>
              </a:rPr>
              <a:t>React에서</a:t>
            </a:r>
            <a:r>
              <a:rPr lang="ko-KR" altLang="ko-KR" sz="2400" dirty="0">
                <a:latin typeface="+mn-ea"/>
              </a:rPr>
              <a:t> </a:t>
            </a:r>
            <a:r>
              <a:rPr lang="ko-KR" altLang="ko-KR" sz="2400" b="1" dirty="0" err="1">
                <a:latin typeface="+mn-ea"/>
              </a:rPr>
              <a:t>백엔드와</a:t>
            </a:r>
            <a:r>
              <a:rPr lang="ko-KR" altLang="ko-KR" sz="2400" b="1" dirty="0">
                <a:latin typeface="+mn-ea"/>
              </a:rPr>
              <a:t> 데이터를 주고받기 위한</a:t>
            </a:r>
            <a:r>
              <a:rPr lang="ko-KR" altLang="ko-KR" sz="2400" dirty="0">
                <a:latin typeface="+mn-ea"/>
              </a:rPr>
              <a:t> 라이브러리로 </a:t>
            </a:r>
            <a:r>
              <a:rPr lang="ko-KR" altLang="ko-KR" sz="2400" dirty="0" err="1">
                <a:latin typeface="+mn-ea"/>
              </a:rPr>
              <a:t>axios를</a:t>
            </a:r>
            <a:r>
              <a:rPr lang="ko-KR" altLang="ko-KR" sz="2400" dirty="0">
                <a:latin typeface="+mn-ea"/>
              </a:rPr>
              <a:t> 설치합니다. </a:t>
            </a:r>
          </a:p>
          <a:p>
            <a:endParaRPr lang="ko-KR" altLang="en-US" sz="2800" dirty="0">
              <a:latin typeface="+mn-ea"/>
            </a:endParaRPr>
          </a:p>
          <a:p>
            <a:endParaRPr lang="ko-KR" altLang="en-US" sz="2800" dirty="0">
              <a:latin typeface="+mn-ea"/>
            </a:endParaRPr>
          </a:p>
          <a:p>
            <a:endParaRPr lang="ko-KR" altLang="en-US" sz="2800" dirty="0"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99E5F080-5065-71A6-D7BE-A2593A5193E7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설치 전 개발환경 설정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C228F0-7FFA-5D50-DEAC-1BC474956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9435" y="2581066"/>
            <a:ext cx="6792529" cy="3608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1F5BB-85E7-4762-524A-492897BFE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034" y="6354652"/>
            <a:ext cx="4232152" cy="19882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B665DD-9C55-55BE-164F-D0DC4451D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8688" y="8603102"/>
            <a:ext cx="4881394" cy="58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80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CE46-00DD-CBC3-F941-86A8F1F95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E31666-CF5E-F34B-4B45-B810BF64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2225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CAC1CD-0E2B-A69A-4462-86D5E0DA9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949A5CD-C9C4-BB6D-8F3F-F90EBAEA1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969FB08-EE9F-FD45-B3A6-014958BFC7D1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B77BA84-0318-D1C9-2ACD-067902F1EBBD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9854796-4347-0DCB-C3F0-E066A48548C1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17BB7A5-3BA1-ADDD-5308-93A853AC0EFA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DD4ED93F-6917-CA7F-1700-0E5AF5AA961F}"/>
              </a:ext>
            </a:extLst>
          </p:cNvPr>
          <p:cNvSpPr/>
          <p:nvPr/>
        </p:nvSpPr>
        <p:spPr>
          <a:xfrm>
            <a:off x="1144862" y="2922426"/>
            <a:ext cx="8748438" cy="556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ko-KR" sz="3200" dirty="0" err="1">
                <a:latin typeface="+mn-ea"/>
              </a:rPr>
              <a:t>baseURL</a:t>
            </a:r>
            <a:r>
              <a:rPr lang="en-US" altLang="ko-KR" sz="3200" dirty="0">
                <a:latin typeface="+mn-ea"/>
              </a:rPr>
              <a:t>, with Credentials, headers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+mn-ea"/>
              </a:rPr>
              <a:t> - </a:t>
            </a:r>
            <a:r>
              <a:rPr lang="ko-KR" altLang="en-US" sz="2400" dirty="0">
                <a:latin typeface="+mn-ea"/>
              </a:rPr>
              <a:t>설정을 통해 요청 기본값을 구성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2800" dirty="0">
              <a:latin typeface="+mn-ea"/>
            </a:endParaRPr>
          </a:p>
          <a:p>
            <a:pPr>
              <a:defRPr/>
            </a:pPr>
            <a:r>
              <a:rPr lang="en-US" altLang="ko-KR" sz="3200" dirty="0">
                <a:latin typeface="+mn-ea"/>
              </a:rPr>
              <a:t>JWT </a:t>
            </a:r>
            <a:r>
              <a:rPr lang="ko-KR" altLang="en-US" sz="3200" dirty="0">
                <a:latin typeface="+mn-ea"/>
              </a:rPr>
              <a:t>토큰 전송</a:t>
            </a:r>
            <a:r>
              <a:rPr lang="en-US" altLang="ko-KR" sz="3200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로그인</a:t>
            </a:r>
            <a:r>
              <a:rPr lang="en-US" altLang="ko-KR" sz="3200" dirty="0">
                <a:latin typeface="+mn-ea"/>
              </a:rPr>
              <a:t>)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+mn-ea"/>
              </a:rPr>
              <a:t> - </a:t>
            </a:r>
            <a:r>
              <a:rPr lang="ko-KR" altLang="en-US" sz="2400" dirty="0">
                <a:latin typeface="+mn-ea"/>
              </a:rPr>
              <a:t>요청 </a:t>
            </a:r>
            <a:r>
              <a:rPr lang="ko-KR" altLang="en-US" sz="2400" dirty="0" err="1">
                <a:latin typeface="+mn-ea"/>
              </a:rPr>
              <a:t>전송시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로컬스토리지에</a:t>
            </a:r>
            <a:r>
              <a:rPr lang="ko-KR" altLang="en-US" sz="2400" dirty="0">
                <a:latin typeface="+mn-ea"/>
              </a:rPr>
              <a:t> 저장된 토큰이 있을 경우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자동으로 </a:t>
            </a:r>
            <a:r>
              <a:rPr lang="en-US" altLang="ko-KR" sz="2400" dirty="0">
                <a:latin typeface="+mn-ea"/>
              </a:rPr>
              <a:t>authorization </a:t>
            </a:r>
            <a:r>
              <a:rPr lang="ko-KR" altLang="en-US" sz="2400" dirty="0">
                <a:latin typeface="+mn-ea"/>
              </a:rPr>
              <a:t>헤더에 추가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2800" dirty="0">
              <a:latin typeface="+mn-ea"/>
            </a:endParaRPr>
          </a:p>
          <a:p>
            <a:pPr>
              <a:defRPr/>
            </a:pPr>
            <a:r>
              <a:rPr lang="ko-KR" altLang="en-US" sz="3200" dirty="0">
                <a:latin typeface="+mn-ea"/>
              </a:rPr>
              <a:t>응답에서 </a:t>
            </a:r>
            <a:r>
              <a:rPr lang="en-US" altLang="ko-KR" sz="3200" dirty="0">
                <a:latin typeface="+mn-ea"/>
              </a:rPr>
              <a:t>401</a:t>
            </a:r>
            <a:r>
              <a:rPr lang="ko-KR" altLang="en-US" sz="3200" dirty="0">
                <a:latin typeface="+mn-ea"/>
              </a:rPr>
              <a:t> 에러발생시</a:t>
            </a:r>
            <a:endParaRPr lang="en-US" altLang="ko-KR" sz="3200" dirty="0"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2400" dirty="0">
                <a:latin typeface="+mn-ea"/>
              </a:rPr>
              <a:t> - </a:t>
            </a:r>
            <a:r>
              <a:rPr lang="ko-KR" altLang="en-US" sz="2400" dirty="0">
                <a:latin typeface="+mn-ea"/>
              </a:rPr>
              <a:t>사용자에게 </a:t>
            </a:r>
            <a:r>
              <a:rPr lang="en-US" altLang="ko-KR" sz="2400" dirty="0">
                <a:latin typeface="+mn-ea"/>
              </a:rPr>
              <a:t>“</a:t>
            </a:r>
            <a:r>
              <a:rPr lang="ko-KR" altLang="en-US" sz="2400" dirty="0">
                <a:latin typeface="+mn-ea"/>
              </a:rPr>
              <a:t>로그인이 필요합니다</a:t>
            </a:r>
            <a:r>
              <a:rPr lang="en-US" altLang="ko-KR" sz="2400" dirty="0">
                <a:latin typeface="+mn-ea"/>
              </a:rPr>
              <a:t>＂</a:t>
            </a:r>
            <a:r>
              <a:rPr lang="ko-KR" altLang="en-US" sz="2400" dirty="0">
                <a:latin typeface="+mn-ea"/>
              </a:rPr>
              <a:t>라는 경고문구를 보여주고 로그인 페이지로 </a:t>
            </a:r>
            <a:r>
              <a:rPr lang="ko-KR" altLang="en-US" sz="2400" dirty="0" err="1">
                <a:latin typeface="+mn-ea"/>
              </a:rPr>
              <a:t>리다이렉션</a:t>
            </a:r>
            <a:endParaRPr lang="en-US" altLang="ko-KR" sz="2400" dirty="0"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9D6393EE-1B6F-087D-F86A-9C00DEE523C1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altLang="ko-KR" sz="4800" b="1" spc="-100" dirty="0">
                <a:solidFill>
                  <a:srgbClr val="000000"/>
                </a:solidFill>
                <a:latin typeface="+mn-ea"/>
              </a:rPr>
              <a:t>API </a:t>
            </a: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설정</a:t>
            </a:r>
            <a:endParaRPr 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AD5480-048D-B75F-50D1-F56884EDB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5743" y="2787500"/>
            <a:ext cx="6858957" cy="63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1B129-6959-49A4-2F5F-54618765F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FCB36A-7C13-A06D-2F82-1D8203560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79" y="21717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A3C91BE-9D08-5933-F731-A25A4DB78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BCD891-1455-6F17-CA0A-E6B124889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05F9D7D-AD1C-30D5-BB52-1A739F43CC74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CFB4992-6414-0619-BC84-62EE01CB71F0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B42E9B5-349E-B8C6-8F2B-97F258ADECE7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02F2C29-C0CF-128E-FE92-9C13DED30ACD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4C6C1560-CCD7-B8E1-BCFF-C7E11E4D1F99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altLang="ko-KR" sz="4800" b="1" spc="-100" dirty="0">
                <a:solidFill>
                  <a:srgbClr val="000000"/>
                </a:solidFill>
                <a:latin typeface="+mn-ea"/>
              </a:rPr>
              <a:t>API </a:t>
            </a: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설정</a:t>
            </a:r>
            <a:endParaRPr 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03297" y="2825473"/>
            <a:ext cx="7412363" cy="27549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203297" y="5678382"/>
            <a:ext cx="4902855" cy="1178135"/>
          </a:xfrm>
          <a:prstGeom prst="rect">
            <a:avLst/>
          </a:prstGeom>
        </p:spPr>
      </p:pic>
      <p:sp>
        <p:nvSpPr>
          <p:cNvPr id="13" name="가로 글상자 6"/>
          <p:cNvSpPr txBox="1"/>
          <p:nvPr/>
        </p:nvSpPr>
        <p:spPr>
          <a:xfrm>
            <a:off x="1171249" y="2557067"/>
            <a:ext cx="830295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err="1">
                <a:latin typeface="+mn-ea"/>
              </a:rPr>
              <a:t>PostService.jsx</a:t>
            </a:r>
            <a:endParaRPr lang="en-US" altLang="ko-KR" sz="3200" dirty="0">
              <a:latin typeface="+mn-ea"/>
            </a:endParaRPr>
          </a:p>
          <a:p>
            <a:pPr lvl="0">
              <a:defRPr/>
            </a:pPr>
            <a:r>
              <a:rPr lang="en-US" altLang="ko-KR" sz="2400" dirty="0">
                <a:latin typeface="+mn-ea"/>
              </a:rPr>
              <a:t> -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axios</a:t>
            </a:r>
            <a:r>
              <a:rPr lang="ko-KR" altLang="en-US" sz="2400" dirty="0">
                <a:latin typeface="+mn-ea"/>
              </a:rPr>
              <a:t> 인스턴스를 사용해 실제 API 요청을 보냅니다.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로그인, 회원가입, 게시글 작성, 댓글 처리 등 모든 통신이 이 파일에서 </a:t>
            </a:r>
            <a:r>
              <a:rPr lang="ko-KR" altLang="en-US" sz="2400" dirty="0" err="1">
                <a:latin typeface="+mn-ea"/>
              </a:rPr>
              <a:t>담당됩니다</a:t>
            </a:r>
            <a:r>
              <a:rPr lang="ko-KR" altLang="en-US" sz="2400" dirty="0">
                <a:latin typeface="+mn-ea"/>
              </a:rPr>
              <a:t>.</a:t>
            </a:r>
            <a:endParaRPr lang="en-US" altLang="ko-KR" sz="2400" dirty="0">
              <a:latin typeface="+mn-ea"/>
            </a:endParaRPr>
          </a:p>
          <a:p>
            <a:pPr lvl="0">
              <a:defRPr/>
            </a:pPr>
            <a:endParaRPr lang="en-US" altLang="ko-KR" sz="2400" dirty="0">
              <a:latin typeface="+mn-ea"/>
            </a:endParaRPr>
          </a:p>
          <a:p>
            <a:pPr lvl="0">
              <a:defRPr/>
            </a:pPr>
            <a:r>
              <a:rPr lang="ko-KR" altLang="en-US" sz="3200" dirty="0" err="1">
                <a:latin typeface="+mn-ea"/>
              </a:rPr>
              <a:t>export</a:t>
            </a:r>
            <a:r>
              <a:rPr lang="ko-KR" altLang="en-US" sz="3200" dirty="0">
                <a:latin typeface="+mn-ea"/>
              </a:rPr>
              <a:t> </a:t>
            </a:r>
            <a:r>
              <a:rPr lang="ko-KR" altLang="en-US" sz="3200" dirty="0" err="1">
                <a:latin typeface="+mn-ea"/>
              </a:rPr>
              <a:t>const</a:t>
            </a:r>
            <a:endParaRPr lang="ko-KR" altLang="en-US" sz="3200" dirty="0">
              <a:latin typeface="+mn-ea"/>
            </a:endParaRPr>
          </a:p>
          <a:p>
            <a:pPr lvl="0">
              <a:defRPr/>
            </a:pPr>
            <a:r>
              <a:rPr lang="en-US" altLang="ko-KR" sz="2400" dirty="0">
                <a:latin typeface="+mn-ea"/>
              </a:rPr>
              <a:t>-</a:t>
            </a:r>
            <a:r>
              <a:rPr lang="ko-KR" altLang="en-US" sz="2400" dirty="0">
                <a:latin typeface="+mn-ea"/>
              </a:rPr>
              <a:t> 이 함수를 다른 파일에서 쓸 수 있게 내보냄 (모듈화)</a:t>
            </a:r>
          </a:p>
          <a:p>
            <a:pPr lvl="0">
              <a:defRPr/>
            </a:pPr>
            <a:endParaRPr lang="ko-KR" altLang="en-US" sz="2400" dirty="0">
              <a:latin typeface="+mn-ea"/>
            </a:endParaRPr>
          </a:p>
          <a:p>
            <a:pPr lvl="0">
              <a:defRPr/>
            </a:pPr>
            <a:r>
              <a:rPr lang="ko-KR" altLang="en-US" sz="3200" dirty="0" err="1">
                <a:latin typeface="+mn-ea"/>
              </a:rPr>
              <a:t>async</a:t>
            </a:r>
            <a:endParaRPr lang="ko-KR" altLang="en-US" sz="3200" dirty="0">
              <a:latin typeface="+mn-ea"/>
            </a:endParaRPr>
          </a:p>
          <a:p>
            <a:pPr lvl="0">
              <a:defRPr/>
            </a:pPr>
            <a:r>
              <a:rPr lang="en-US" altLang="ko-KR" sz="2400" dirty="0">
                <a:latin typeface="+mn-ea"/>
              </a:rPr>
              <a:t>-</a:t>
            </a:r>
            <a:r>
              <a:rPr lang="ko-KR" altLang="en-US" sz="2400" dirty="0">
                <a:latin typeface="+mn-ea"/>
              </a:rPr>
              <a:t> 비동기 처리 (</a:t>
            </a:r>
            <a:r>
              <a:rPr lang="ko-KR" altLang="en-US" sz="2400" dirty="0" err="1">
                <a:latin typeface="+mn-ea"/>
              </a:rPr>
              <a:t>await</a:t>
            </a:r>
            <a:r>
              <a:rPr lang="ko-KR" altLang="en-US" sz="2400" dirty="0">
                <a:latin typeface="+mn-ea"/>
              </a:rPr>
              <a:t> 사용 가능)</a:t>
            </a:r>
          </a:p>
          <a:p>
            <a:pPr lvl="0">
              <a:defRPr/>
            </a:pPr>
            <a:endParaRPr lang="ko-KR" altLang="en-US" sz="2400" dirty="0">
              <a:latin typeface="+mn-ea"/>
            </a:endParaRPr>
          </a:p>
          <a:p>
            <a:pPr lvl="0">
              <a:defRPr/>
            </a:pPr>
            <a:r>
              <a:rPr lang="ko-KR" altLang="en-US" sz="3200" dirty="0" err="1">
                <a:latin typeface="+mn-ea"/>
              </a:rPr>
              <a:t>await</a:t>
            </a:r>
            <a:r>
              <a:rPr lang="ko-KR" altLang="en-US" sz="3200" dirty="0">
                <a:latin typeface="+mn-ea"/>
              </a:rPr>
              <a:t> </a:t>
            </a:r>
            <a:r>
              <a:rPr lang="ko-KR" altLang="en-US" sz="3200" dirty="0" err="1">
                <a:latin typeface="+mn-ea"/>
              </a:rPr>
              <a:t>axios.get</a:t>
            </a:r>
            <a:r>
              <a:rPr lang="ko-KR" altLang="en-US" sz="3200" dirty="0">
                <a:latin typeface="+mn-ea"/>
              </a:rPr>
              <a:t>/</a:t>
            </a:r>
            <a:r>
              <a:rPr lang="ko-KR" altLang="en-US" sz="3200" dirty="0" err="1">
                <a:latin typeface="+mn-ea"/>
              </a:rPr>
              <a:t>post</a:t>
            </a:r>
            <a:r>
              <a:rPr lang="ko-KR" altLang="en-US" sz="3200" dirty="0">
                <a:latin typeface="+mn-ea"/>
              </a:rPr>
              <a:t>/</a:t>
            </a:r>
            <a:r>
              <a:rPr lang="ko-KR" altLang="en-US" sz="3200" dirty="0" err="1">
                <a:latin typeface="+mn-ea"/>
              </a:rPr>
              <a:t>put</a:t>
            </a:r>
            <a:r>
              <a:rPr lang="ko-KR" altLang="en-US" sz="3200" dirty="0">
                <a:latin typeface="+mn-ea"/>
              </a:rPr>
              <a:t>/</a:t>
            </a:r>
            <a:r>
              <a:rPr lang="ko-KR" altLang="en-US" sz="3200" dirty="0" err="1">
                <a:latin typeface="+mn-ea"/>
              </a:rPr>
              <a:t>delete</a:t>
            </a:r>
            <a:r>
              <a:rPr lang="ko-KR" altLang="en-US" sz="3200" dirty="0">
                <a:latin typeface="+mn-ea"/>
              </a:rPr>
              <a:t>(...)</a:t>
            </a:r>
          </a:p>
          <a:p>
            <a:pPr lvl="0">
              <a:defRPr/>
            </a:pPr>
            <a:r>
              <a:rPr lang="en-US" altLang="ko-KR" sz="2400" dirty="0">
                <a:latin typeface="+mn-ea"/>
              </a:rPr>
              <a:t>-</a:t>
            </a:r>
            <a:r>
              <a:rPr lang="ko-KR" altLang="en-US" sz="2400" dirty="0">
                <a:latin typeface="+mn-ea"/>
              </a:rPr>
              <a:t> 서버에 요청 전송</a:t>
            </a:r>
          </a:p>
          <a:p>
            <a:pPr lvl="0">
              <a:defRPr/>
            </a:pPr>
            <a:endParaRPr lang="ko-KR" altLang="en-US" sz="3200" dirty="0">
              <a:latin typeface="+mn-ea"/>
            </a:endParaRPr>
          </a:p>
          <a:p>
            <a:pPr lvl="0">
              <a:defRPr/>
            </a:pPr>
            <a:r>
              <a:rPr lang="ko-KR" altLang="en-US" sz="3200" dirty="0" err="1">
                <a:latin typeface="+mn-ea"/>
              </a:rPr>
              <a:t>response.data</a:t>
            </a:r>
            <a:endParaRPr lang="ko-KR" altLang="en-US" sz="3200" dirty="0">
              <a:latin typeface="+mn-ea"/>
            </a:endParaRPr>
          </a:p>
          <a:p>
            <a:pPr lvl="0">
              <a:defRPr/>
            </a:pPr>
            <a:r>
              <a:rPr lang="en-US" altLang="ko-KR" sz="2400" dirty="0">
                <a:latin typeface="+mn-ea"/>
              </a:rPr>
              <a:t>-</a:t>
            </a:r>
            <a:r>
              <a:rPr lang="ko-KR" altLang="en-US" sz="2400" dirty="0">
                <a:latin typeface="+mn-ea"/>
              </a:rPr>
              <a:t> 서버가 보낸 응답 데이터만 반환 (보통 JSON)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749098"/>
              </p:ext>
            </p:extLst>
          </p:nvPr>
        </p:nvGraphicFramePr>
        <p:xfrm>
          <a:off x="10286226" y="7039951"/>
          <a:ext cx="7246504" cy="2150697"/>
        </p:xfrm>
        <a:graphic>
          <a:graphicData uri="http://schemas.openxmlformats.org/drawingml/2006/table">
            <a:tbl>
              <a:tblPr firstRow="1" bandRow="1"/>
              <a:tblGrid>
                <a:gridCol w="1018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6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16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400" dirty="0"/>
                        <a:t>메서드	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400" dirty="0"/>
                        <a:t>설명	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400" dirty="0"/>
                        <a:t>예시 문법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6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GET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서버에서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 </a:t>
                      </a: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데이터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 </a:t>
                      </a: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가져올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 때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axios.get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("/</a:t>
                      </a: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api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/posts")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POST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새 </a:t>
                      </a: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데이터를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 </a:t>
                      </a: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서버에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 </a:t>
                      </a: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보낼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 때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axios.post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("/login", {username, password})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3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PUT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기존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 </a:t>
                      </a: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데이터를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 </a:t>
                      </a: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수정할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 때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axios.put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("/</a:t>
                      </a: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api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/posts/1", {title, content})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7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DELETE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데이터 삭제할 때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axios.delete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("/</a:t>
                      </a:r>
                      <a:r>
                        <a:rPr sz="1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api</a:t>
                      </a:r>
                      <a:r>
                        <a:rPr sz="1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/posts/1")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368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D94CC7-407D-E3B6-41BC-F3F9D6B6A4ED}"/>
              </a:ext>
            </a:extLst>
          </p:cNvPr>
          <p:cNvSpPr txBox="1"/>
          <p:nvPr/>
        </p:nvSpPr>
        <p:spPr>
          <a:xfrm>
            <a:off x="721519" y="5629273"/>
            <a:ext cx="4936331" cy="3679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n-ea"/>
                <a:cs typeface="+mj-cs"/>
              </a:rPr>
              <a:t>백엔드</a:t>
            </a:r>
            <a:r>
              <a:rPr lang="en-US" altLang="ko-KR" sz="5400">
                <a:latin typeface="+mn-ea"/>
                <a:cs typeface="+mj-cs"/>
              </a:rPr>
              <a:t> </a:t>
            </a:r>
            <a:r>
              <a:rPr lang="ko-KR" altLang="en-US" sz="5400">
                <a:latin typeface="+mn-ea"/>
                <a:cs typeface="+mj-cs"/>
              </a:rPr>
              <a:t>확인 전 설치</a:t>
            </a:r>
            <a:endParaRPr lang="en-US" altLang="ko-KR" sz="5400">
              <a:latin typeface="+mn-ea"/>
              <a:cs typeface="+mj-cs"/>
            </a:endParaRPr>
          </a:p>
        </p:txBody>
      </p:sp>
      <p:pic>
        <p:nvPicPr>
          <p:cNvPr id="4" name="그림 3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9F0C9A-601A-CFA9-799C-12E9D21D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27" b="11241"/>
          <a:stretch>
            <a:fillRect/>
          </a:stretch>
        </p:blipFill>
        <p:spPr>
          <a:xfrm>
            <a:off x="20" y="10"/>
            <a:ext cx="18287980" cy="556590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57CF64-BC2A-6255-856C-5E17C8FE8CA7}"/>
              </a:ext>
            </a:extLst>
          </p:cNvPr>
          <p:cNvSpPr txBox="1"/>
          <p:nvPr/>
        </p:nvSpPr>
        <p:spPr>
          <a:xfrm>
            <a:off x="6335973" y="5629275"/>
            <a:ext cx="11228119" cy="3679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700" b="0">
                <a:effectLst/>
                <a:latin typeface="+mn-ea"/>
              </a:rPr>
              <a:t>flask   - Flask </a:t>
            </a:r>
            <a:r>
              <a:rPr lang="ko-KR" altLang="en-US" sz="2700" b="0">
                <a:effectLst/>
                <a:latin typeface="+mn-ea"/>
              </a:rPr>
              <a:t>웹 프레임워크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700" b="0">
                <a:effectLst/>
                <a:latin typeface="+mn-ea"/>
              </a:rPr>
              <a:t>flask-cors   -React </a:t>
            </a:r>
            <a:r>
              <a:rPr lang="ko-KR" altLang="en-US" sz="2700" b="0">
                <a:effectLst/>
                <a:latin typeface="+mn-ea"/>
              </a:rPr>
              <a:t>같은 외부 도메인 요청 허용 </a:t>
            </a:r>
            <a:r>
              <a:rPr lang="en-US" altLang="ko-KR" sz="2700" b="0">
                <a:effectLst/>
                <a:latin typeface="+mn-ea"/>
              </a:rPr>
              <a:t>(CORS </a:t>
            </a:r>
            <a:r>
              <a:rPr lang="ko-KR" altLang="en-US" sz="2700" b="0">
                <a:effectLst/>
                <a:latin typeface="+mn-ea"/>
              </a:rPr>
              <a:t>정책 우회</a:t>
            </a:r>
            <a:r>
              <a:rPr lang="en-US" altLang="ko-KR" sz="2700" b="0">
                <a:effectLst/>
                <a:latin typeface="+mn-ea"/>
              </a:rPr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700" b="0">
                <a:effectLst/>
                <a:latin typeface="+mn-ea"/>
              </a:rPr>
              <a:t>flask-sqlalchemy   -SQLAlchemy</a:t>
            </a:r>
            <a:r>
              <a:rPr lang="ko-KR" altLang="en-US" sz="2700" b="0">
                <a:effectLst/>
                <a:latin typeface="+mn-ea"/>
              </a:rPr>
              <a:t>를 </a:t>
            </a:r>
            <a:r>
              <a:rPr lang="en-US" altLang="ko-KR" sz="2700" b="0">
                <a:effectLst/>
                <a:latin typeface="+mn-ea"/>
              </a:rPr>
              <a:t>Flask</a:t>
            </a:r>
            <a:r>
              <a:rPr lang="ko-KR" altLang="en-US" sz="2700" b="0">
                <a:effectLst/>
                <a:latin typeface="+mn-ea"/>
              </a:rPr>
              <a:t>에서 쉽게 사용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700" b="0">
                <a:effectLst/>
                <a:latin typeface="+mn-ea"/>
              </a:rPr>
              <a:t>python-dotenv   -.env </a:t>
            </a:r>
            <a:r>
              <a:rPr lang="ko-KR" altLang="en-US" sz="2700" b="0">
                <a:effectLst/>
                <a:latin typeface="+mn-ea"/>
              </a:rPr>
              <a:t>파일에서 환경변수 로딩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700" b="0">
                <a:effectLst/>
                <a:latin typeface="+mn-ea"/>
              </a:rPr>
              <a:t>werkzeug   -</a:t>
            </a:r>
            <a:r>
              <a:rPr lang="ko-KR" altLang="en-US" sz="2700" b="0">
                <a:effectLst/>
                <a:latin typeface="+mn-ea"/>
              </a:rPr>
              <a:t>비밀번호 해싱</a:t>
            </a:r>
            <a:r>
              <a:rPr lang="en-US" altLang="ko-KR" sz="2700" b="0">
                <a:effectLst/>
                <a:latin typeface="+mn-ea"/>
              </a:rPr>
              <a:t> </a:t>
            </a:r>
            <a:r>
              <a:rPr lang="ko-KR" altLang="en-US" sz="2700" b="0">
                <a:effectLst/>
                <a:latin typeface="+mn-ea"/>
              </a:rPr>
              <a:t>등 유틸</a:t>
            </a:r>
            <a:r>
              <a:rPr lang="en-US" altLang="ko-KR" sz="2700" b="0">
                <a:effectLst/>
                <a:latin typeface="+mn-ea"/>
              </a:rPr>
              <a:t> </a:t>
            </a:r>
            <a:r>
              <a:rPr lang="ko-KR" altLang="en-US" sz="2700" b="0">
                <a:effectLst/>
                <a:latin typeface="+mn-ea"/>
              </a:rPr>
              <a:t>제공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700" b="0">
                <a:effectLst/>
                <a:latin typeface="+mn-ea"/>
              </a:rPr>
              <a:t>PyJWT -  JWT </a:t>
            </a:r>
            <a:r>
              <a:rPr lang="ko-KR" altLang="en-US" sz="2700" b="0">
                <a:effectLst/>
                <a:latin typeface="+mn-ea"/>
              </a:rPr>
              <a:t>토큰 생성 및 검증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700" b="0">
                <a:effectLst/>
                <a:latin typeface="+mn-ea"/>
              </a:rPr>
              <a:t>mysql-connector-python   -MySQL </a:t>
            </a:r>
            <a:r>
              <a:rPr lang="ko-KR" altLang="en-US" sz="2700" b="0">
                <a:effectLst/>
                <a:latin typeface="+mn-ea"/>
              </a:rPr>
              <a:t>데이터베이스 연동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700" b="0">
                <a:effectLst/>
                <a:latin typeface="+mn-ea"/>
              </a:rPr>
              <a:t>openai   OpenAI API </a:t>
            </a:r>
            <a:r>
              <a:rPr lang="ko-KR" altLang="en-US" sz="2700" b="0">
                <a:effectLst/>
                <a:latin typeface="+mn-ea"/>
              </a:rPr>
              <a:t>호출을 위한 공식 </a:t>
            </a:r>
            <a:r>
              <a:rPr lang="en-US" altLang="ko-KR" sz="2700" b="0">
                <a:effectLst/>
                <a:latin typeface="+mn-ea"/>
              </a:rPr>
              <a:t>SDK</a:t>
            </a:r>
            <a:endParaRPr lang="en-US" altLang="ko-KR" sz="27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3276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6483-E655-0C73-8F66-1006AEF1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A3354F-E527-45DD-0A0E-6996F33E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3325269-5A2E-9926-1488-2254FCCC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89D86E6-F3F4-853A-4F01-025B87217FDD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47E7A2-5240-B5D1-FE2C-B7DDBD3382D2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F72AF407-1416-B2AA-5B6A-1F983116B078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spc="-100" dirty="0" err="1">
                <a:solidFill>
                  <a:srgbClr val="000000"/>
                </a:solidFill>
                <a:latin typeface="+mn-ea"/>
              </a:rPr>
              <a:t>백엔드</a:t>
            </a: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 확인</a:t>
            </a:r>
            <a:endParaRPr 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E988AA-3FCD-9206-519F-FC49472A1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3139298"/>
            <a:ext cx="16344900" cy="572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29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68CB-8AA3-1ECA-50B0-C8ED41FC8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23ABA6-659D-3C44-DCCB-13368BF6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E0075E-8041-76C6-40D5-68E882930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A509073-7D63-935A-4DC5-B658B409AFD5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2DBA134-07A3-3A2B-1C55-E322D46FCE6B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47ABBE6-063C-2A88-AFBA-19407E0680DB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3749"/>
              </a:lnSpc>
            </a:pPr>
            <a:r>
              <a:rPr lang="ko-KR" altLang="en-US" sz="4800" b="1" spc="-100" dirty="0" err="1">
                <a:solidFill>
                  <a:srgbClr val="000000"/>
                </a:solidFill>
                <a:latin typeface="+mn-ea"/>
              </a:rPr>
              <a:t>백엔드</a:t>
            </a: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 기본 설정 확인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  <a:p>
            <a:pPr lvl="0" algn="ctr">
              <a:lnSpc>
                <a:spcPct val="103749"/>
              </a:lnSpc>
            </a:pP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DA6626-1D69-EA50-4A93-06ABBC50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90" y="2801766"/>
            <a:ext cx="16433800" cy="63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73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68E3-CB22-685E-79E5-9E180D502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C4A188-C8D5-352D-E991-7072F0E00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6E8725-90CA-45A8-C753-E3F4C201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4439473-6754-A9AF-C50F-AC5BD4E3339F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BBA511E-60B6-3768-3DE9-EFE989D5B45A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FBEA39DE-B295-7A9C-A456-2BF107BB1FFB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3749"/>
              </a:lnSpc>
            </a:pPr>
            <a:r>
              <a:rPr lang="ko-KR" altLang="en-US" sz="4800" b="1" spc="-100" dirty="0" err="1">
                <a:solidFill>
                  <a:srgbClr val="000000"/>
                </a:solidFill>
                <a:latin typeface="+mn-ea"/>
              </a:rPr>
              <a:t>백엔드</a:t>
            </a: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 기본 설정 확인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  <a:p>
            <a:pPr lvl="0" algn="ctr">
              <a:lnSpc>
                <a:spcPct val="103749"/>
              </a:lnSpc>
            </a:pP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E37BE-1FE8-6C22-FCDD-6EBAD075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037" t="2301" r="42303" b="-2301"/>
          <a:stretch/>
        </p:blipFill>
        <p:spPr>
          <a:xfrm>
            <a:off x="482600" y="3937000"/>
            <a:ext cx="166640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74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3A2B-7B86-4D67-83C9-53ADC2E14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00E7C7-FEEB-FD89-2A7D-F0FD88C0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56F05E2-2B83-1F31-D6E0-00FA7D01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D9DDFB-D657-5352-C620-BE3EB69B8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191F15A-CB9B-9F33-1663-77C3E3A58BAB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F078159-5FAD-494A-6672-014183AAC356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AC25F3C-956C-7F5D-3943-F6EB1B9A3D15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13C366C-39F1-43E5-F860-225920731ADE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8A5FE0C1-1915-E96A-11FB-6B0AAFFE9DFA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데이터베이스 모델 정의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ACD23E-42C5-E13D-56A5-84A2069A5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2741" y="3233413"/>
            <a:ext cx="7005918" cy="5534674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0FAEFF73-5846-8F54-6B6C-E5FD397207D7}"/>
              </a:ext>
            </a:extLst>
          </p:cNvPr>
          <p:cNvSpPr/>
          <p:nvPr/>
        </p:nvSpPr>
        <p:spPr>
          <a:xfrm>
            <a:off x="1003300" y="3924300"/>
            <a:ext cx="8748438" cy="4449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사용자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게시글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댓글 정보를 각각 테이블로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2800" dirty="0">
                <a:latin typeface="+mn-ea"/>
              </a:rPr>
              <a:t>정의한 </a:t>
            </a:r>
            <a:r>
              <a:rPr lang="en-US" altLang="ko-KR" sz="2800" dirty="0">
                <a:latin typeface="+mn-ea"/>
              </a:rPr>
              <a:t>ORM </a:t>
            </a:r>
            <a:r>
              <a:rPr lang="ko-KR" altLang="en-US" sz="2800" dirty="0">
                <a:latin typeface="+mn-ea"/>
              </a:rPr>
              <a:t>모델입니다 </a:t>
            </a: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특히 댓글은 게시글과 연결되도록 외래 키를 통해 관계를 맺고 있어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데이터 간 연결이 가능합니다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각 테이블은 고유한 </a:t>
            </a:r>
            <a:r>
              <a:rPr lang="en-US" altLang="ko-KR" sz="2800" dirty="0">
                <a:latin typeface="+mn-ea"/>
              </a:rPr>
              <a:t>ID</a:t>
            </a:r>
            <a:r>
              <a:rPr lang="ko-KR" altLang="en-US" sz="2800" dirty="0">
                <a:latin typeface="+mn-ea"/>
              </a:rPr>
              <a:t>를 가지며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게시글과 댓글은 작성자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내용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작성 시각 등의 정보를 포함합니다</a:t>
            </a:r>
            <a:r>
              <a:rPr lang="en-US" altLang="ko-KR" sz="28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738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1C37F-3FF0-90E8-2AAE-285231B0A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448D92-3CF5-5AAD-E291-2C81B57FE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EDB380-6197-192F-972B-3FB70600F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8E53CF7-84F9-3EB1-72CC-CA6AD696F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3F986E8-DC39-923B-82B0-1618A4EEAA48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4B2CCB8-944E-A7A9-43E3-07511BB67D7A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A59F247-3FD8-0AC2-B8B5-93364267BCD6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894712A-90A2-2DC6-70F5-C4E65DE7FE1E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542D39E4-A42B-9C93-6771-AC6E5DF49D07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회원가입 </a:t>
            </a:r>
            <a:r>
              <a:rPr lang="en-US" altLang="ko-KR" sz="4800" b="1" i="0" u="none" strike="noStrike" spc="-100" dirty="0">
                <a:solidFill>
                  <a:srgbClr val="000000"/>
                </a:solidFill>
                <a:latin typeface="+mn-ea"/>
              </a:rPr>
              <a:t>API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E0205034-D534-B830-3935-B058A29CA5F8}"/>
              </a:ext>
            </a:extLst>
          </p:cNvPr>
          <p:cNvSpPr/>
          <p:nvPr/>
        </p:nvSpPr>
        <p:spPr>
          <a:xfrm>
            <a:off x="1144862" y="4042686"/>
            <a:ext cx="8549628" cy="4449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사용자가 입력한 정보를 바탕으로 회원가입을 처리하는 </a:t>
            </a:r>
            <a:r>
              <a:rPr lang="en-US" altLang="ko-KR" sz="2800" dirty="0">
                <a:latin typeface="+mn-ea"/>
              </a:rPr>
              <a:t>API</a:t>
            </a:r>
            <a:r>
              <a:rPr lang="ko-KR" altLang="en-US" sz="2800" dirty="0">
                <a:latin typeface="+mn-ea"/>
              </a:rPr>
              <a:t>입니다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+mn-ea"/>
              </a:rPr>
              <a:t>입력받은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사용자명이나 이메일이 이미 존재하는지 확인한 후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중복이 없으면 비밀번호를 암호화해서 새 사용자 정보를 데이터베이스에 저장합니다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모든 과정이 성공하면 </a:t>
            </a:r>
            <a:r>
              <a:rPr lang="en-US" altLang="ko-KR" sz="2800" dirty="0">
                <a:latin typeface="+mn-ea"/>
              </a:rPr>
              <a:t>"</a:t>
            </a:r>
            <a:r>
              <a:rPr lang="ko-KR" altLang="en-US" sz="2800" dirty="0">
                <a:latin typeface="+mn-ea"/>
              </a:rPr>
              <a:t>회원가입 성공</a:t>
            </a:r>
            <a:r>
              <a:rPr lang="en-US" altLang="ko-KR" sz="2800" dirty="0">
                <a:latin typeface="+mn-ea"/>
              </a:rPr>
              <a:t>" </a:t>
            </a:r>
            <a:r>
              <a:rPr lang="ko-KR" altLang="en-US" sz="2800" dirty="0">
                <a:latin typeface="+mn-ea"/>
              </a:rPr>
              <a:t>메시지를 </a:t>
            </a:r>
            <a:r>
              <a:rPr lang="en-US" altLang="ko-KR" sz="2800" dirty="0">
                <a:latin typeface="+mn-ea"/>
              </a:rPr>
              <a:t>JSON </a:t>
            </a:r>
            <a:r>
              <a:rPr lang="ko-KR" altLang="en-US" sz="2800" dirty="0">
                <a:latin typeface="+mn-ea"/>
              </a:rPr>
              <a:t>형식으로 반환합니다</a:t>
            </a:r>
            <a:r>
              <a:rPr lang="en-US" altLang="ko-KR" sz="2800" dirty="0">
                <a:latin typeface="+mn-ea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5B2AF5-F3D7-2441-0011-8EB0A7652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9910" y="3848101"/>
            <a:ext cx="7171580" cy="43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4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B69D9-B199-3DBA-07C4-02A2A55C0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915347-234D-236D-049E-26A29F8D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11" y="2170502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FDB9838-2E43-2266-9E78-50CD57B2C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0B5015C-50A4-B1CB-15F5-A709DCCA805D}"/>
              </a:ext>
            </a:extLst>
          </p:cNvPr>
          <p:cNvSpPr txBox="1"/>
          <p:nvPr/>
        </p:nvSpPr>
        <p:spPr>
          <a:xfrm>
            <a:off x="1003300" y="2933700"/>
            <a:ext cx="11023600" cy="2743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3200" dirty="0" err="1"/>
              <a:t>이근석</a:t>
            </a:r>
            <a:r>
              <a:rPr lang="en-US" altLang="ko-KR" sz="3200" dirty="0"/>
              <a:t>: </a:t>
            </a:r>
            <a:r>
              <a:rPr lang="ko-KR" altLang="en-US" sz="3200" dirty="0"/>
              <a:t>서버 및 </a:t>
            </a:r>
            <a:r>
              <a:rPr lang="ko-KR" altLang="en-US" sz="3200" dirty="0" err="1"/>
              <a:t>백엔드</a:t>
            </a:r>
            <a:r>
              <a:rPr lang="en-US" altLang="ko-KR" sz="3200" dirty="0"/>
              <a:t> </a:t>
            </a:r>
            <a:r>
              <a:rPr lang="ko-KR" altLang="en-US" sz="3200" dirty="0"/>
              <a:t>구축</a:t>
            </a:r>
            <a:r>
              <a:rPr lang="en-US" altLang="ko-KR" sz="3200" dirty="0"/>
              <a:t>, </a:t>
            </a:r>
            <a:r>
              <a:rPr lang="ko-KR" altLang="en-US" sz="3200" dirty="0"/>
              <a:t>발표 담당 </a:t>
            </a:r>
            <a:r>
              <a:rPr lang="en-US" altLang="ko-KR" sz="3200" dirty="0"/>
              <a:t>(Flask + </a:t>
            </a:r>
            <a:r>
              <a:rPr lang="ko-KR" altLang="en-US" sz="3200" dirty="0"/>
              <a:t>서버 관련 </a:t>
            </a:r>
            <a:r>
              <a:rPr lang="en-US" altLang="ko-KR" sz="3200" dirty="0"/>
              <a:t>PPT)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3200" dirty="0"/>
              <a:t>박도현</a:t>
            </a:r>
            <a:r>
              <a:rPr lang="en-US" altLang="ko-KR" sz="3200" dirty="0"/>
              <a:t>: </a:t>
            </a:r>
            <a:r>
              <a:rPr lang="ko-KR" altLang="en-US" sz="3200" dirty="0" err="1"/>
              <a:t>프론트엔드</a:t>
            </a:r>
            <a:r>
              <a:rPr lang="en-US" altLang="ko-KR" sz="3200" dirty="0"/>
              <a:t> + </a:t>
            </a:r>
            <a:r>
              <a:rPr lang="ko-KR" altLang="en-US" sz="3200" dirty="0"/>
              <a:t>회원관리 담당 </a:t>
            </a:r>
            <a:r>
              <a:rPr lang="en-US" altLang="ko-KR" sz="3200" dirty="0"/>
              <a:t>(React + UI)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3200" dirty="0"/>
              <a:t> </a:t>
            </a:r>
            <a:r>
              <a:rPr lang="ko-KR" altLang="en-US" sz="3200" dirty="0"/>
              <a:t>김병록</a:t>
            </a:r>
            <a:r>
              <a:rPr lang="en-US" altLang="ko-KR" sz="3200" dirty="0"/>
              <a:t>: </a:t>
            </a:r>
            <a:r>
              <a:rPr lang="ko-KR" altLang="en-US" sz="3200" dirty="0"/>
              <a:t>데이터베이스 및 게시판 관리 </a:t>
            </a:r>
            <a:r>
              <a:rPr lang="en-US" altLang="ko-KR" sz="3200" dirty="0"/>
              <a:t>+ </a:t>
            </a:r>
            <a:r>
              <a:rPr lang="ko-KR" altLang="en-US" sz="3200" dirty="0"/>
              <a:t>메인 </a:t>
            </a:r>
            <a:r>
              <a:rPr lang="en-US" altLang="ko-KR" sz="3200" dirty="0"/>
              <a:t>PPT </a:t>
            </a:r>
            <a:r>
              <a:rPr lang="ko-KR" altLang="en-US" sz="3200" dirty="0"/>
              <a:t>제작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2545D4F-CFDE-8D23-0C9D-3407B2049C93}"/>
              </a:ext>
            </a:extLst>
          </p:cNvPr>
          <p:cNvSpPr txBox="1"/>
          <p:nvPr/>
        </p:nvSpPr>
        <p:spPr>
          <a:xfrm>
            <a:off x="14897100" y="901700"/>
            <a:ext cx="245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endParaRPr lang="ko-KR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44FA48-A3B2-D0B5-677F-D476065231DD}"/>
              </a:ext>
            </a:extLst>
          </p:cNvPr>
          <p:cNvSpPr txBox="1"/>
          <p:nvPr/>
        </p:nvSpPr>
        <p:spPr>
          <a:xfrm>
            <a:off x="5549900" y="7874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역할 분담</a:t>
            </a:r>
            <a:endParaRPr lang="en-US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674C2EE-FBDE-59B1-4A39-B4B9CC67C113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8" name="Graphic 6" descr="노트북 보안">
            <a:extLst>
              <a:ext uri="{FF2B5EF4-FFF2-40B4-BE49-F238E27FC236}">
                <a16:creationId xmlns:a16="http://schemas.microsoft.com/office/drawing/2014/main" id="{92A68DE0-A5C4-B24C-F098-354BB92BF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2934419"/>
            <a:ext cx="7146798" cy="71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4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F641-0B5A-369C-07FE-EB6BAACC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3DFF06-CE19-B514-432C-ED8F6435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2C3B35-FD54-EFDB-E889-C43E0336D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2DEF171-54F7-4E9B-B38F-6AAD990A8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2BD4F08-AF3A-E4F1-3BB1-467A8664D5DD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102215A-761A-AF4C-C0F1-8128E856201B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4C327C-4570-81E3-813D-4F66E6AEF175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174D3C4-2C95-361E-B62D-FC742605EEAA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5372021-4DDA-53EF-F58C-A2BA59F15508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로그인</a:t>
            </a:r>
            <a:r>
              <a:rPr lang="en-US" altLang="ko-KR" sz="4800" b="1" i="0" u="none" strike="noStrike" spc="-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로그아웃 </a:t>
            </a:r>
            <a:r>
              <a:rPr lang="en-US" altLang="ko-KR" sz="4800" b="1" i="0" u="none" strike="noStrike" spc="-100" dirty="0">
                <a:solidFill>
                  <a:srgbClr val="000000"/>
                </a:solidFill>
                <a:latin typeface="+mn-ea"/>
              </a:rPr>
              <a:t>API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FFBDD7AB-BFE7-901A-BF7A-6D698A1D290F}"/>
              </a:ext>
            </a:extLst>
          </p:cNvPr>
          <p:cNvSpPr/>
          <p:nvPr/>
        </p:nvSpPr>
        <p:spPr>
          <a:xfrm>
            <a:off x="1144862" y="4042686"/>
            <a:ext cx="8549628" cy="4449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/>
              <a:t> 로그인 시 사용자 정보를 확인하고</a:t>
            </a:r>
            <a:r>
              <a:rPr lang="en-US" altLang="ko-KR" sz="2800" dirty="0"/>
              <a:t>, </a:t>
            </a:r>
            <a:r>
              <a:rPr lang="ko-KR" altLang="en-US" sz="2800" dirty="0"/>
              <a:t>인증에 성공하면 </a:t>
            </a:r>
            <a:r>
              <a:rPr lang="en-US" altLang="ko-KR" sz="2800" dirty="0"/>
              <a:t>JWT </a:t>
            </a:r>
            <a:r>
              <a:rPr lang="ko-KR" altLang="en-US" sz="2800" dirty="0"/>
              <a:t>토큰을 발급하는 </a:t>
            </a:r>
            <a:r>
              <a:rPr lang="en-US" altLang="ko-KR" sz="2800" dirty="0"/>
              <a:t>API</a:t>
            </a:r>
            <a:r>
              <a:rPr lang="ko-KR" altLang="en-US" sz="2800" dirty="0"/>
              <a:t>입니다</a:t>
            </a:r>
            <a:r>
              <a:rPr lang="en-US" altLang="ko-KR" sz="28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altLang="ko-KR" sz="2800" dirty="0"/>
            </a:br>
            <a:r>
              <a:rPr lang="ko-KR" altLang="en-US" sz="2800" dirty="0"/>
              <a:t>토큰에는 사용자 </a:t>
            </a:r>
            <a:r>
              <a:rPr lang="en-US" altLang="ko-KR" sz="2800" dirty="0"/>
              <a:t>ID</a:t>
            </a:r>
            <a:r>
              <a:rPr lang="ko-KR" altLang="en-US" sz="2800" dirty="0"/>
              <a:t>와 만료 시간을 담아 보안성을 높였으며</a:t>
            </a:r>
            <a:r>
              <a:rPr lang="en-US" altLang="ko-KR" sz="2800" dirty="0"/>
              <a:t>, </a:t>
            </a:r>
            <a:r>
              <a:rPr lang="ko-KR" altLang="en-US" sz="2800" dirty="0"/>
              <a:t>이후 인증이 필요한 요청에 이 토큰이 사용됩니다</a:t>
            </a:r>
            <a:r>
              <a:rPr lang="en-US" altLang="ko-KR" sz="28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altLang="ko-KR" sz="2800" dirty="0"/>
            </a:br>
            <a:r>
              <a:rPr lang="ko-KR" altLang="en-US" sz="2800" dirty="0"/>
              <a:t>로그아웃은 별도 서버 처리가 필요 없고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프론트엔드에서</a:t>
            </a:r>
            <a:r>
              <a:rPr lang="en-US" altLang="ko-KR" sz="2800" dirty="0"/>
              <a:t> </a:t>
            </a:r>
            <a:r>
              <a:rPr lang="ko-KR" altLang="en-US" sz="2800" dirty="0"/>
              <a:t>토큰을 삭제하는 방식으로 처리됩니다</a:t>
            </a:r>
            <a:r>
              <a:rPr lang="en-US" altLang="ko-KR" sz="28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B0F09B-A802-74C1-D14A-B1B675196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763" y="3314700"/>
            <a:ext cx="7247874" cy="49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88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E3CCF-7DA5-CA87-CC00-BA8FFA8EE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632CAD-D81C-FAAE-3CEC-7471D973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37DC10-DBAB-BA97-CCDD-DB26E78C9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270E9C5-7839-81CC-B104-D3252FF33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560BEAA-2B7E-460B-A247-D183D20C92AF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ADE4977-393C-D642-8A98-5CDEFC4DFE33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82A4E56-AAFA-B3C8-0124-E9369C47B22C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EA4711B-A20B-0ACC-E356-098F945E02C9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A3A4BB2-4D67-631D-72D4-563BFE103D05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게시글 전체 조회 </a:t>
            </a:r>
            <a:r>
              <a:rPr lang="en-US" altLang="ko-KR" sz="4800" b="1" spc="-100" dirty="0">
                <a:solidFill>
                  <a:srgbClr val="000000"/>
                </a:solidFill>
                <a:latin typeface="+mn-ea"/>
              </a:rPr>
              <a:t>API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86A7E041-C344-32DD-6A5C-90628AED922A}"/>
              </a:ext>
            </a:extLst>
          </p:cNvPr>
          <p:cNvSpPr/>
          <p:nvPr/>
        </p:nvSpPr>
        <p:spPr>
          <a:xfrm>
            <a:off x="1144861" y="4042686"/>
            <a:ext cx="8584271" cy="483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전체 게시글을 조회하거나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검색어가 있을 경우 제목이나 작성자를 기준으로 필터링해서 결과를 반환하는 </a:t>
            </a:r>
            <a:r>
              <a:rPr lang="en-US" altLang="ko-KR" sz="2800" dirty="0">
                <a:latin typeface="+mn-ea"/>
              </a:rPr>
              <a:t>API</a:t>
            </a:r>
            <a:r>
              <a:rPr lang="ko-KR" altLang="en-US" sz="2800" dirty="0">
                <a:latin typeface="+mn-ea"/>
              </a:rPr>
              <a:t>입니다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최신 게시글이 먼저 나오도록 작성일 기준으로 내림차순 정렬되어 있으며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각 게시글의 정보는 </a:t>
            </a:r>
            <a:r>
              <a:rPr lang="en-US" altLang="ko-KR" sz="2800" dirty="0">
                <a:latin typeface="+mn-ea"/>
              </a:rPr>
              <a:t>JSON </a:t>
            </a:r>
            <a:r>
              <a:rPr lang="ko-KR" altLang="en-US" sz="2800" dirty="0">
                <a:latin typeface="+mn-ea"/>
              </a:rPr>
              <a:t>형식으로 클라이언트에 전달됩니다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이를 통해 사용자는 게시판 목록을 확인하거나 원하는 게시글을 검색할 수 있습니다</a:t>
            </a:r>
            <a:r>
              <a:rPr lang="en-US" altLang="ko-KR" sz="28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E18905-2733-3717-6E13-33DC49D21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5266" y="3705424"/>
            <a:ext cx="7240867" cy="46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6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EA572-7E32-1CDD-97F5-096B5D090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2C1F2E-87BD-E64A-50F2-EC774873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4691FEF-01A0-52C2-F7C1-882813A52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E6523DD-4875-CE25-1904-7541754ADC15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C66EBB7-64F5-1C70-9B2C-6FB489CA9B93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F8B6AA54-617B-883F-D35E-8DF88ADD42F7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게시글 작성 및 수정 </a:t>
            </a:r>
            <a:r>
              <a:rPr lang="en-US" altLang="ko-KR" sz="4800" b="1" i="0" u="none" strike="noStrike" spc="-100" dirty="0">
                <a:solidFill>
                  <a:srgbClr val="000000"/>
                </a:solidFill>
                <a:latin typeface="+mn-ea"/>
              </a:rPr>
              <a:t>API</a:t>
            </a:r>
            <a:endParaRPr 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F1C98F-82D3-852D-817F-93F9E7F5E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11D80B-4DFD-EB02-1E21-71C4AE250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5428" y="2481592"/>
            <a:ext cx="5880544" cy="7063716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142FF2D2-8FF1-07E6-CE8B-F1417A87CE9A}"/>
              </a:ext>
            </a:extLst>
          </p:cNvPr>
          <p:cNvSpPr/>
          <p:nvPr/>
        </p:nvSpPr>
        <p:spPr>
          <a:xfrm>
            <a:off x="900430" y="3431043"/>
            <a:ext cx="8989738" cy="513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로그인한 사용자가 게시글을 작성하거나 수정할 수 있도록 처리하는 </a:t>
            </a:r>
            <a:r>
              <a:rPr lang="en-US" altLang="ko-KR" sz="2800" dirty="0">
                <a:latin typeface="+mn-ea"/>
              </a:rPr>
              <a:t>API</a:t>
            </a:r>
            <a:r>
              <a:rPr lang="ko-KR" altLang="en-US" sz="2800" dirty="0">
                <a:latin typeface="+mn-ea"/>
              </a:rPr>
              <a:t>입니다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게시글 수정 시에는 해당 글의 작성자인지 확인하여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작성자 본인만 수정할 수 있도록 권한을 제한합니다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모든 결과는 </a:t>
            </a:r>
            <a:r>
              <a:rPr lang="en-US" altLang="ko-KR" sz="2800" dirty="0">
                <a:latin typeface="+mn-ea"/>
              </a:rPr>
              <a:t>JSON </a:t>
            </a:r>
            <a:r>
              <a:rPr lang="ko-KR" altLang="en-US" sz="2800" dirty="0">
                <a:latin typeface="+mn-ea"/>
              </a:rPr>
              <a:t>형식으로 반환되며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작성 또는 수정이 완료되면 클라이언트에 해당 내용을 응답합니다</a:t>
            </a:r>
            <a:r>
              <a:rPr lang="en-US" altLang="ko-KR" sz="28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7895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D327-29BC-E14B-DE87-254871BE3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669D0F-12C2-4393-4F3D-7615472F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F9F562A-A618-2FE3-4314-41C78D9D4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81354EE-CDAE-F731-865A-10A9A687A0C1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159BFEE-0A6D-3246-3C01-03D69E9168E7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14B480D-EE90-4BBA-5626-88B3A103EC06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게시글 삭제</a:t>
            </a:r>
            <a:r>
              <a:rPr lang="en-US" altLang="ko-KR" sz="4800" b="1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및 조회수 증가</a:t>
            </a: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4800" b="1" i="0" u="none" strike="noStrike" spc="-100" dirty="0">
                <a:solidFill>
                  <a:srgbClr val="000000"/>
                </a:solidFill>
                <a:latin typeface="+mn-ea"/>
              </a:rPr>
              <a:t>API</a:t>
            </a:r>
            <a:endParaRPr 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6187BE-64AA-430B-7D7D-578B23592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D08242F1-C059-5B7C-D5DE-E60ACE10AAC8}"/>
              </a:ext>
            </a:extLst>
          </p:cNvPr>
          <p:cNvSpPr/>
          <p:nvPr/>
        </p:nvSpPr>
        <p:spPr>
          <a:xfrm>
            <a:off x="1144862" y="4042686"/>
            <a:ext cx="8837338" cy="4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게시글 삭제와 조회수 증가 기능을 처리하는 </a:t>
            </a:r>
            <a:r>
              <a:rPr lang="en-US" altLang="ko-KR" sz="3200" dirty="0">
                <a:latin typeface="+mn-ea"/>
              </a:rPr>
              <a:t>API</a:t>
            </a:r>
            <a:r>
              <a:rPr lang="ko-KR" altLang="en-US" sz="3200" dirty="0">
                <a:latin typeface="+mn-ea"/>
              </a:rPr>
              <a:t>입니다</a:t>
            </a:r>
            <a:r>
              <a:rPr lang="en-US" altLang="ko-KR" sz="3200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32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삭제는 작성자 본인이나 관리자만 가능하며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권한이 없을 경우 요청이 거부됩니다</a:t>
            </a:r>
            <a:r>
              <a:rPr lang="en-US" altLang="ko-KR" sz="3200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3200" dirty="0">
              <a:latin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조회수는 게시글을 클릭할 때마다 </a:t>
            </a:r>
            <a:r>
              <a:rPr lang="en-US" altLang="ko-KR" sz="3200" dirty="0">
                <a:latin typeface="+mn-ea"/>
              </a:rPr>
              <a:t>1</a:t>
            </a:r>
            <a:r>
              <a:rPr lang="ko-KR" altLang="en-US" sz="3200" dirty="0">
                <a:latin typeface="+mn-ea"/>
              </a:rPr>
              <a:t>씩 증가하며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변경된 정보는 클라이언트에 다시 전달됩니다</a:t>
            </a:r>
            <a:r>
              <a:rPr lang="en-US" altLang="ko-KR" sz="3200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79B1DC-ADC4-FF75-9344-1AB81EF65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6987" y="2506661"/>
            <a:ext cx="6417426" cy="70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00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31DDF-8DA4-113B-C772-69917BF4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E9722-C511-3D65-34F5-D14E120FA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8EBEA9-33D7-463D-5F08-63FA7BE06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069CDBE-C9C1-0CC6-43DD-D752BEDCA15F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1A02481-36A9-4963-7DC7-C6304A9DA986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00EF530-5D27-3DEE-2D35-4AB232FF1AA8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댓글 조회</a:t>
            </a:r>
            <a:r>
              <a:rPr lang="en-US" altLang="ko-KR" sz="4800" b="1" spc="-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작성</a:t>
            </a:r>
            <a:r>
              <a:rPr lang="en-US" altLang="ko-KR" sz="4800" b="1" spc="-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수정</a:t>
            </a:r>
            <a:r>
              <a:rPr lang="en-US" altLang="ko-KR" sz="4800" b="1" spc="-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4800" b="1" spc="-100" dirty="0">
                <a:solidFill>
                  <a:srgbClr val="000000"/>
                </a:solidFill>
                <a:latin typeface="+mn-ea"/>
              </a:rPr>
              <a:t>삭제 </a:t>
            </a:r>
            <a:endParaRPr 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E1E0DA-33B1-A7F7-40E8-DE28C1DC7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128" y="2629274"/>
            <a:ext cx="5797672" cy="6800792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91317F54-078A-9549-AA31-9F7A6C14BD7E}"/>
              </a:ext>
            </a:extLst>
          </p:cNvPr>
          <p:cNvSpPr/>
          <p:nvPr/>
        </p:nvSpPr>
        <p:spPr>
          <a:xfrm>
            <a:off x="1144862" y="4042686"/>
            <a:ext cx="7531100" cy="4449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/>
              <a:t>로그인한 사용자가 댓글을 작성</a:t>
            </a:r>
            <a:r>
              <a:rPr lang="en-US" altLang="ko-KR" sz="2800" dirty="0"/>
              <a:t>, </a:t>
            </a:r>
            <a:r>
              <a:rPr lang="ko-KR" altLang="en-US" sz="2800" dirty="0"/>
              <a:t>수정</a:t>
            </a:r>
            <a:r>
              <a:rPr lang="en-US" altLang="ko-KR" sz="2800" dirty="0"/>
              <a:t>, </a:t>
            </a:r>
            <a:r>
              <a:rPr lang="ko-KR" altLang="en-US" sz="2800" dirty="0"/>
              <a:t>삭제할 수 있도록 처리하는 </a:t>
            </a:r>
            <a:r>
              <a:rPr lang="en-US" altLang="ko-KR" sz="2800" dirty="0"/>
              <a:t>API</a:t>
            </a:r>
            <a:r>
              <a:rPr lang="ko-KR" altLang="en-US" sz="2800" dirty="0"/>
              <a:t>입니다</a:t>
            </a:r>
            <a:r>
              <a:rPr lang="en-US" altLang="ko-KR" sz="28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/>
              <a:t>댓글 수정은 작성자 본인만 가능하고</a:t>
            </a:r>
            <a:r>
              <a:rPr lang="en-US" altLang="ko-KR" sz="2800" dirty="0"/>
              <a:t>, </a:t>
            </a:r>
            <a:r>
              <a:rPr lang="ko-KR" altLang="en-US" sz="2800" dirty="0"/>
              <a:t>삭제는 댓글 작성자</a:t>
            </a:r>
            <a:r>
              <a:rPr lang="en-US" altLang="ko-KR" sz="2800" dirty="0"/>
              <a:t>, </a:t>
            </a:r>
            <a:r>
              <a:rPr lang="ko-KR" altLang="en-US" sz="2800" dirty="0"/>
              <a:t>게시글 작성자</a:t>
            </a:r>
            <a:r>
              <a:rPr lang="en-US" altLang="ko-KR" sz="2800" dirty="0"/>
              <a:t>, </a:t>
            </a:r>
            <a:r>
              <a:rPr lang="ko-KR" altLang="en-US" sz="2800" dirty="0"/>
              <a:t>또는 관리자가 할 수 있습니다</a:t>
            </a:r>
            <a:r>
              <a:rPr lang="en-US" altLang="ko-KR" sz="28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dirty="0"/>
              <a:t>이렇게 역할에 따라 권한을 나눔으로써 댓글 기능의 보안성과 신뢰성을 높였습니다</a:t>
            </a:r>
            <a:r>
              <a:rPr lang="en-US" altLang="ko-KR" sz="28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11CD9F-DB74-C532-D718-67FC30932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9890" y="6544081"/>
            <a:ext cx="4419600" cy="22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56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1B5BA-305A-E993-A4A3-C5C60CC67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A4360-C505-83C0-7660-9328FBFEA291}"/>
              </a:ext>
            </a:extLst>
          </p:cNvPr>
          <p:cNvSpPr txBox="1"/>
          <p:nvPr/>
        </p:nvSpPr>
        <p:spPr>
          <a:xfrm>
            <a:off x="721519" y="5629273"/>
            <a:ext cx="4936331" cy="3679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dirty="0">
                <a:latin typeface="+mn-ea"/>
                <a:cs typeface="+mj-cs"/>
              </a:rPr>
              <a:t>Front-end </a:t>
            </a:r>
            <a:r>
              <a:rPr lang="ko-KR" altLang="en-US" sz="5400" dirty="0">
                <a:latin typeface="+mn-ea"/>
                <a:cs typeface="+mj-cs"/>
              </a:rPr>
              <a:t>구성</a:t>
            </a:r>
            <a:endParaRPr lang="en-US" altLang="ko-KR" sz="5400" dirty="0">
              <a:latin typeface="+mn-ea"/>
              <a:cs typeface="+mj-cs"/>
            </a:endParaRPr>
          </a:p>
        </p:txBody>
      </p:sp>
      <p:pic>
        <p:nvPicPr>
          <p:cNvPr id="4" name="그림 3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69668C-5BD6-3BD2-F1BA-3B4C2889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27" b="11241"/>
          <a:stretch>
            <a:fillRect/>
          </a:stretch>
        </p:blipFill>
        <p:spPr>
          <a:xfrm>
            <a:off x="20" y="10"/>
            <a:ext cx="18287980" cy="556590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85FF2-361D-9FA6-B6FC-CA27D5FAF7F4}"/>
              </a:ext>
            </a:extLst>
          </p:cNvPr>
          <p:cNvSpPr txBox="1"/>
          <p:nvPr/>
        </p:nvSpPr>
        <p:spPr>
          <a:xfrm>
            <a:off x="6335973" y="5629275"/>
            <a:ext cx="11228119" cy="3679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460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2171700"/>
            <a:ext cx="84836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3511550"/>
            <a:ext cx="8483600" cy="618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2197100"/>
            <a:ext cx="8483600" cy="760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4400" y="4305300"/>
            <a:ext cx="7658100" cy="400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indent="-51435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3200" dirty="0">
                <a:latin typeface="맑은 고딕"/>
                <a:ea typeface="맑은 고딕"/>
                <a:cs typeface="맑은 고딕"/>
              </a:rPr>
              <a:t>회원가입</a:t>
            </a:r>
            <a:r>
              <a:rPr lang="en-US" altLang="ko-KR" sz="3200" dirty="0">
                <a:latin typeface="맑은 고딕"/>
                <a:ea typeface="맑은 고딕"/>
                <a:cs typeface="맑은 고딕"/>
              </a:rPr>
              <a:t>/</a:t>
            </a:r>
            <a:r>
              <a:rPr lang="ko-KR" altLang="en-US" sz="3200" dirty="0">
                <a:latin typeface="맑은 고딕"/>
                <a:ea typeface="맑은 고딕"/>
                <a:cs typeface="맑은 고딕"/>
              </a:rPr>
              <a:t>로그인</a:t>
            </a:r>
            <a:endParaRPr lang="en-US" altLang="ko-KR" sz="3200" dirty="0">
              <a:latin typeface="맑은 고딕"/>
              <a:ea typeface="맑은 고딕"/>
              <a:cs typeface="맑은 고딕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3200" dirty="0">
                <a:latin typeface="맑은 고딕"/>
                <a:ea typeface="맑은 고딕"/>
                <a:cs typeface="맑은 고딕"/>
              </a:rPr>
              <a:t>2.</a:t>
            </a:r>
            <a:r>
              <a:rPr lang="ko-KR" altLang="en-US" sz="3200" dirty="0">
                <a:latin typeface="맑은 고딕"/>
                <a:ea typeface="맑은 고딕"/>
                <a:cs typeface="맑은 고딕"/>
              </a:rPr>
              <a:t> 게시글 검색</a:t>
            </a:r>
          </a:p>
          <a:p>
            <a:pPr marL="0" indent="0" defTabSz="685800" latinLnBrk="1">
              <a:spcBef>
                <a:spcPts val="750"/>
              </a:spcBef>
              <a:buNone/>
              <a:defRPr/>
            </a:pPr>
            <a:r>
              <a:rPr lang="en-US" altLang="ko-KR" sz="3200" dirty="0">
                <a:latin typeface="맑은 고딕"/>
                <a:ea typeface="맑은 고딕"/>
                <a:cs typeface="맑은 고딕"/>
              </a:rPr>
              <a:t>3.</a:t>
            </a:r>
            <a:r>
              <a:rPr lang="ko-KR" altLang="en-US" sz="3200" dirty="0">
                <a:latin typeface="맑은 고딕"/>
                <a:ea typeface="맑은 고딕"/>
                <a:cs typeface="맑은 고딕"/>
              </a:rPr>
              <a:t> 게시글 작성</a:t>
            </a:r>
          </a:p>
          <a:p>
            <a:pPr marL="0" indent="0" defTabSz="685800" latinLnBrk="1">
              <a:spcBef>
                <a:spcPts val="750"/>
              </a:spcBef>
              <a:buNone/>
              <a:defRPr/>
            </a:pPr>
            <a:r>
              <a:rPr lang="en-US" altLang="ko-KR" sz="3200" dirty="0">
                <a:latin typeface="맑은 고딕"/>
                <a:ea typeface="맑은 고딕"/>
                <a:cs typeface="맑은 고딕"/>
              </a:rPr>
              <a:t>4.</a:t>
            </a:r>
            <a:r>
              <a:rPr lang="ko-KR" altLang="en-US" sz="3200" dirty="0">
                <a:latin typeface="맑은 고딕"/>
                <a:ea typeface="맑은 고딕"/>
                <a:cs typeface="맑은 고딕"/>
              </a:rPr>
              <a:t> 게시글 보기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ko-KR" sz="4000" dirty="0"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86000" y="2501900"/>
            <a:ext cx="48641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6119"/>
              </a:lnSpc>
            </a:pPr>
            <a:r>
              <a:rPr lang="ko-KR" altLang="en-US" sz="3400" b="1" i="0" u="none" strike="noStrike" spc="-100" dirty="0">
                <a:solidFill>
                  <a:srgbClr val="000000"/>
                </a:solidFill>
                <a:latin typeface="+mn-ea"/>
              </a:rPr>
              <a:t>게시판 기능</a:t>
            </a:r>
            <a:endParaRPr lang="ko-KR" sz="34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56200" y="787400"/>
            <a:ext cx="797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게시판 애플리케이션 구성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DAC2D0-0E5B-0ACC-E81B-1E59D121D918}"/>
              </a:ext>
            </a:extLst>
          </p:cNvPr>
          <p:cNvGrpSpPr/>
          <p:nvPr/>
        </p:nvGrpSpPr>
        <p:grpSpPr>
          <a:xfrm>
            <a:off x="9550400" y="3859893"/>
            <a:ext cx="8051800" cy="4281714"/>
            <a:chOff x="117538" y="251392"/>
            <a:chExt cx="5299136" cy="206939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/>
            <a:srcRect b="55408"/>
            <a:stretch/>
          </p:blipFill>
          <p:spPr>
            <a:xfrm>
              <a:off x="155016" y="251392"/>
              <a:ext cx="5261658" cy="206939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572000" y="941099"/>
              <a:ext cx="642216" cy="301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35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71258" y="1625311"/>
              <a:ext cx="598920" cy="303068"/>
            </a:xfrm>
            <a:prstGeom prst="rect">
              <a:avLst/>
            </a:prstGeom>
            <a:noFill/>
            <a:ln w="38100" cap="flat" cmpd="sng" algn="ctr">
              <a:solidFill>
                <a:srgbClr val="FF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06989" y="332996"/>
              <a:ext cx="598920" cy="303068"/>
            </a:xfrm>
            <a:prstGeom prst="rect">
              <a:avLst/>
            </a:prstGeom>
            <a:noFill/>
            <a:ln w="38100" cap="flat" cmpd="sng" algn="ctr">
              <a:solidFill>
                <a:srgbClr val="FF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2271" y="902318"/>
              <a:ext cx="2165730" cy="389029"/>
            </a:xfrm>
            <a:prstGeom prst="rect">
              <a:avLst/>
            </a:prstGeom>
            <a:noFill/>
            <a:ln w="38100" cap="flat" cmpd="sng" algn="ctr">
              <a:solidFill>
                <a:srgbClr val="FF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0" name="가로 글상자 11"/>
            <p:cNvSpPr txBox="1"/>
            <p:nvPr/>
          </p:nvSpPr>
          <p:spPr>
            <a:xfrm>
              <a:off x="4436123" y="281959"/>
              <a:ext cx="271754" cy="1996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784555">
                <a:spcAft>
                  <a:spcPts val="330"/>
                </a:spcAft>
                <a:defRPr/>
              </a:pPr>
              <a:r>
                <a:rPr lang="ko-KR" altLang="en-US" b="1" kern="1200" dirty="0">
                  <a:solidFill>
                    <a:srgbClr val="FF9292"/>
                  </a:solidFill>
                  <a:latin typeface="+mn-lt"/>
                  <a:ea typeface="+mn-ea"/>
                  <a:cs typeface="+mn-cs"/>
                </a:rPr>
                <a:t>①</a:t>
              </a:r>
              <a:endParaRPr lang="ko-KR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가로 글상자 12"/>
            <p:cNvSpPr txBox="1"/>
            <p:nvPr/>
          </p:nvSpPr>
          <p:spPr>
            <a:xfrm>
              <a:off x="117538" y="726044"/>
              <a:ext cx="271754" cy="1996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588416" latinLnBrk="1">
                <a:spcAft>
                  <a:spcPts val="330"/>
                </a:spcAft>
                <a:defRPr/>
              </a:pPr>
              <a:r>
                <a:rPr lang="ko-KR" altLang="en-US" b="1" kern="1200" dirty="0">
                  <a:solidFill>
                    <a:srgbClr val="FF9292"/>
                  </a:solidFill>
                  <a:latin typeface="맑은 고딕"/>
                  <a:ea typeface="맑은 고딕"/>
                  <a:cs typeface="+mn-cs"/>
                </a:rPr>
                <a:t>②</a:t>
              </a:r>
              <a:endParaRPr lang="ko-KR" altLang="en-US" sz="2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2" name="가로 글상자 13"/>
            <p:cNvSpPr txBox="1"/>
            <p:nvPr/>
          </p:nvSpPr>
          <p:spPr>
            <a:xfrm>
              <a:off x="4300246" y="768907"/>
              <a:ext cx="271754" cy="1996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588416" latinLnBrk="1">
                <a:spcAft>
                  <a:spcPts val="330"/>
                </a:spcAft>
                <a:defRPr/>
              </a:pPr>
              <a:r>
                <a:rPr lang="ko-KR" altLang="en-US" b="1" kern="1200" dirty="0">
                  <a:solidFill>
                    <a:srgbClr val="FF9292"/>
                  </a:solidFill>
                  <a:latin typeface="맑은 고딕"/>
                  <a:ea typeface="맑은 고딕"/>
                  <a:cs typeface="+mn-cs"/>
                </a:rPr>
                <a:t>③</a:t>
              </a:r>
              <a:endParaRPr lang="ko-KR" altLang="en-US" sz="2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가로 글상자 14"/>
            <p:cNvSpPr txBox="1"/>
            <p:nvPr/>
          </p:nvSpPr>
          <p:spPr>
            <a:xfrm>
              <a:off x="120777" y="1454710"/>
              <a:ext cx="271754" cy="1996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588416" latinLnBrk="1">
                <a:spcAft>
                  <a:spcPts val="330"/>
                </a:spcAft>
                <a:defRPr/>
              </a:pPr>
              <a:r>
                <a:rPr lang="ko-KR" altLang="en-US" b="1" kern="1200">
                  <a:solidFill>
                    <a:srgbClr val="FF9292"/>
                  </a:solidFill>
                  <a:latin typeface="맑은 고딕"/>
                  <a:ea typeface="맑은 고딕"/>
                  <a:cs typeface="+mn-cs"/>
                </a:rPr>
                <a:t>④</a:t>
              </a:r>
              <a:endPara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722E0-EA96-125A-BD45-F262B8B17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AD450E-33F6-F94F-50CC-0D5FA5568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F0587D-851C-9790-B6D4-29D62CCE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197100"/>
            <a:ext cx="8483600" cy="1143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57BD391-D7D4-366B-3534-DB28DBBCE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3619500"/>
            <a:ext cx="8483600" cy="6184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AAD1EA8-4F5A-2657-CA88-B7C9D3DA4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2197100"/>
            <a:ext cx="8483600" cy="76073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30D5DF4C-BDE8-7268-3676-02BD20A66215}"/>
              </a:ext>
            </a:extLst>
          </p:cNvPr>
          <p:cNvSpPr txBox="1"/>
          <p:nvPr/>
        </p:nvSpPr>
        <p:spPr>
          <a:xfrm>
            <a:off x="914400" y="4305300"/>
            <a:ext cx="7658100" cy="400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lvl="0" indent="0">
              <a:buNone/>
              <a:defRPr/>
            </a:pPr>
            <a:r>
              <a:rPr lang="en-US" altLang="ko-KR" sz="3600" dirty="0" err="1"/>
              <a:t>AuthModal</a:t>
            </a:r>
            <a:r>
              <a:rPr lang="ko-KR" altLang="en-US" sz="3600" dirty="0"/>
              <a:t> 컴포넌트</a:t>
            </a:r>
            <a:endParaRPr lang="en-US" altLang="ko-KR" sz="3600" dirty="0"/>
          </a:p>
          <a:p>
            <a:pPr marL="0" lvl="0" indent="0">
              <a:buNone/>
              <a:defRPr/>
            </a:pPr>
            <a:r>
              <a:rPr lang="en-US" altLang="ko-KR" sz="2800" dirty="0"/>
              <a:t>- 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/</a:t>
            </a:r>
            <a:r>
              <a:rPr lang="ko-KR" altLang="en-US" sz="2800" dirty="0"/>
              <a:t>로그인 </a:t>
            </a:r>
            <a:r>
              <a:rPr lang="ko-KR" altLang="en-US" sz="2800" dirty="0" err="1"/>
              <a:t>모달의</a:t>
            </a:r>
            <a:r>
              <a:rPr lang="ko-KR" altLang="en-US" sz="2800" dirty="0"/>
              <a:t> 화면 상태를 관리</a:t>
            </a:r>
          </a:p>
          <a:p>
            <a:pPr marL="0" indent="0" defTabSz="685800" latinLnBrk="1">
              <a:spcBef>
                <a:spcPts val="750"/>
              </a:spcBef>
              <a:buNone/>
              <a:defRPr/>
            </a:pPr>
            <a:endParaRPr lang="ko-KR" altLang="en-US" sz="360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A2B5830-5B0E-542D-D66F-10D438D74987}"/>
              </a:ext>
            </a:extLst>
          </p:cNvPr>
          <p:cNvSpPr txBox="1"/>
          <p:nvPr/>
        </p:nvSpPr>
        <p:spPr>
          <a:xfrm>
            <a:off x="2286000" y="2501900"/>
            <a:ext cx="48641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6119"/>
              </a:lnSpc>
            </a:pPr>
            <a:r>
              <a:rPr lang="ko-KR" altLang="en-US" sz="3400" b="1" i="0" u="none" strike="noStrike" spc="-100" dirty="0">
                <a:solidFill>
                  <a:srgbClr val="000000"/>
                </a:solidFill>
                <a:latin typeface="+mn-ea"/>
              </a:rPr>
              <a:t>회원가입 기능</a:t>
            </a:r>
            <a:endParaRPr lang="ko-KR" altLang="ko-KR" sz="34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C30F223-DD73-A330-A19B-A334D3CED084}"/>
              </a:ext>
            </a:extLst>
          </p:cNvPr>
          <p:cNvSpPr txBox="1"/>
          <p:nvPr/>
        </p:nvSpPr>
        <p:spPr>
          <a:xfrm>
            <a:off x="5156200" y="787400"/>
            <a:ext cx="797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게시판 애플리케이션 구성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FCDD4A3-4B8C-8EFE-22A9-4C69B6A68D7C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-186" t="691" r="-749" b="-68"/>
          <a:stretch/>
        </p:blipFill>
        <p:spPr>
          <a:xfrm>
            <a:off x="10515600" y="2400300"/>
            <a:ext cx="6172200" cy="712941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7009" t="28466" r="27081" b="29167"/>
          <a:stretch/>
        </p:blipFill>
        <p:spPr>
          <a:xfrm>
            <a:off x="898756" y="6658887"/>
            <a:ext cx="3773278" cy="29443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27479" t="32949" r="26952" b="32770"/>
          <a:stretch/>
        </p:blipFill>
        <p:spPr>
          <a:xfrm>
            <a:off x="4775242" y="7277100"/>
            <a:ext cx="3773278" cy="23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90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7B480-F010-AA99-6CCD-33B86A75C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4155DA-9645-FAD7-E464-0DF2D5C7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966606-B579-8EC7-F1C4-B16029DB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197100"/>
            <a:ext cx="8483600" cy="1143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D09210F-B7FB-DB49-1D8C-7E0D7BEE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3619500"/>
            <a:ext cx="8483600" cy="6184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633EFCF-0762-F6FE-E8FD-9FB421DBA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2197100"/>
            <a:ext cx="8483600" cy="76073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4C834D4-76B2-D4CD-D55C-58E43EC4D99B}"/>
              </a:ext>
            </a:extLst>
          </p:cNvPr>
          <p:cNvSpPr txBox="1"/>
          <p:nvPr/>
        </p:nvSpPr>
        <p:spPr>
          <a:xfrm>
            <a:off x="914400" y="4305300"/>
            <a:ext cx="7658100" cy="400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ko-KR" altLang="en-US" sz="280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B16F6B8-3A04-46E3-71EE-7B5324EBD54B}"/>
              </a:ext>
            </a:extLst>
          </p:cNvPr>
          <p:cNvSpPr txBox="1"/>
          <p:nvPr/>
        </p:nvSpPr>
        <p:spPr>
          <a:xfrm>
            <a:off x="2286000" y="2501900"/>
            <a:ext cx="48641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36119"/>
              </a:lnSpc>
            </a:pPr>
            <a:r>
              <a:rPr lang="ko-KR" altLang="en-US" sz="3400" b="1" i="0" u="none" strike="noStrike" spc="-100" dirty="0">
                <a:solidFill>
                  <a:srgbClr val="000000"/>
                </a:solidFill>
                <a:latin typeface="+mn-ea"/>
              </a:rPr>
              <a:t>회원가입 기능</a:t>
            </a:r>
            <a:endParaRPr lang="ko-KR" altLang="ko-KR" sz="3400" b="1" i="0" u="none" strike="noStrike" spc="-100" dirty="0">
              <a:solidFill>
                <a:srgbClr val="000000"/>
              </a:solidFill>
              <a:latin typeface="+mn-ea"/>
            </a:endParaRPr>
          </a:p>
          <a:p>
            <a:pPr lvl="0" algn="ctr">
              <a:lnSpc>
                <a:spcPct val="136119"/>
              </a:lnSpc>
            </a:pPr>
            <a:endParaRPr lang="ko-KR" sz="34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7A1F523-C58A-F3EF-89F7-2FCBCD3D9A24}"/>
              </a:ext>
            </a:extLst>
          </p:cNvPr>
          <p:cNvSpPr txBox="1"/>
          <p:nvPr/>
        </p:nvSpPr>
        <p:spPr>
          <a:xfrm>
            <a:off x="5156200" y="787400"/>
            <a:ext cx="797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게시판 애플리케이션 구성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AE54AF-1434-1DC8-7CEB-2D4412C3E400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A9E00D3-D4CE-16E3-15B6-0F51F39AE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66515"/>
              </p:ext>
            </p:extLst>
          </p:nvPr>
        </p:nvGraphicFramePr>
        <p:xfrm>
          <a:off x="762000" y="3880204"/>
          <a:ext cx="7708900" cy="5567716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3868122417"/>
                    </a:ext>
                  </a:extLst>
                </a:gridCol>
                <a:gridCol w="5575300">
                  <a:extLst>
                    <a:ext uri="{9D8B030D-6E8A-4147-A177-3AD203B41FA5}">
                      <a16:colId xmlns:a16="http://schemas.microsoft.com/office/drawing/2014/main" val="1251903307"/>
                    </a:ext>
                  </a:extLst>
                </a:gridCol>
              </a:tblGrid>
              <a:tr h="371022"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필수 항목 확인</a:t>
                      </a:r>
                      <a:endParaRPr lang="ko-KR" altLang="en-US" sz="1800" dirty="0"/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사용자가 입력한 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비밀번호가 모두 입력되었는지 검사</a:t>
                      </a:r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63133"/>
                  </a:ext>
                </a:extLst>
              </a:tr>
              <a:tr h="371022"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하나라도 입력되지 않았다면 경고 메시지 표시</a:t>
                      </a:r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351821"/>
                  </a:ext>
                </a:extLst>
              </a:tr>
              <a:tr h="371022">
                <a:tc>
                  <a:txBody>
                    <a:bodyPr/>
                    <a:lstStyle/>
                    <a:p>
                      <a:r>
                        <a:rPr lang="en-US" sz="1800" b="1" dirty="0"/>
                        <a:t>API </a:t>
                      </a:r>
                      <a:r>
                        <a:rPr lang="ko-KR" altLang="en-US" sz="1800" b="1" dirty="0"/>
                        <a:t>호출</a:t>
                      </a:r>
                      <a:endParaRPr lang="ko-KR" altLang="en-US" sz="1800" dirty="0"/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200" dirty="0"/>
                        <a:t>모든 조건이 만족되면</a:t>
                      </a:r>
                      <a:r>
                        <a:rPr lang="en-US" altLang="ko-KR" sz="1200" dirty="0"/>
                        <a:t>, /register API</a:t>
                      </a:r>
                      <a:r>
                        <a:rPr lang="ko-KR" altLang="en-US" sz="1200" dirty="0"/>
                        <a:t>를 호출하여 서버에 데이터 전송</a:t>
                      </a:r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768824"/>
                  </a:ext>
                </a:extLst>
              </a:tr>
              <a:tr h="371022"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성공 시 처리</a:t>
                      </a:r>
                      <a:endParaRPr lang="ko-KR" altLang="en-US" sz="1800" dirty="0"/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서버 응답이 성공적일 경우</a:t>
                      </a:r>
                      <a:r>
                        <a:rPr lang="en-US" altLang="ko-KR" sz="1200" dirty="0"/>
                        <a:t>, "</a:t>
                      </a:r>
                      <a:r>
                        <a:rPr lang="ko-KR" altLang="en-US" sz="1200" dirty="0"/>
                        <a:t>회원가입 성공</a:t>
                      </a:r>
                      <a:r>
                        <a:rPr lang="en-US" altLang="ko-KR" sz="1200" dirty="0"/>
                        <a:t>" </a:t>
                      </a:r>
                      <a:r>
                        <a:rPr lang="ko-KR" altLang="en-US" sz="1200" dirty="0"/>
                        <a:t>알림 표시</a:t>
                      </a:r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108619"/>
                  </a:ext>
                </a:extLst>
              </a:tr>
              <a:tr h="371022"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로그인 </a:t>
                      </a:r>
                      <a:r>
                        <a:rPr lang="ko-KR" altLang="en-US" sz="1200" dirty="0" err="1"/>
                        <a:t>모달로</a:t>
                      </a:r>
                      <a:r>
                        <a:rPr lang="ko-KR" altLang="en-US" sz="1200" dirty="0"/>
                        <a:t> 화면 전환</a:t>
                      </a:r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223204"/>
                  </a:ext>
                </a:extLst>
              </a:tr>
              <a:tr h="377780">
                <a:tc>
                  <a:txBody>
                    <a:bodyPr/>
                    <a:lstStyle/>
                    <a:p>
                      <a:r>
                        <a:rPr lang="en-US" sz="1800" b="1" dirty="0"/>
                        <a:t>JSON </a:t>
                      </a:r>
                      <a:r>
                        <a:rPr lang="ko-KR" altLang="en-US" sz="1800" b="1" dirty="0"/>
                        <a:t>데이터 수신</a:t>
                      </a:r>
                      <a:endParaRPr lang="ko-KR" altLang="en-US" sz="1800" dirty="0"/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en-US" altLang="ko-KR" sz="1200" dirty="0" err="1"/>
                        <a:t>request.json</a:t>
                      </a:r>
                      <a:r>
                        <a:rPr lang="ko-KR" altLang="en-US" sz="1200" dirty="0"/>
                        <a:t>으로 클라이언트가 보낸 데이터를 수신</a:t>
                      </a:r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665567"/>
                  </a:ext>
                </a:extLst>
              </a:tr>
              <a:tr h="377780"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비밀번호 </a:t>
                      </a:r>
                      <a:r>
                        <a:rPr lang="ko-KR" altLang="en-US" sz="1800" b="1" dirty="0" err="1"/>
                        <a:t>해싱</a:t>
                      </a:r>
                      <a:r>
                        <a:rPr lang="ko-KR" altLang="en-US" sz="1800" b="1" dirty="0"/>
                        <a:t> 처리</a:t>
                      </a:r>
                      <a:endParaRPr lang="ko-KR" altLang="en-US" sz="1800" dirty="0"/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en-US" altLang="ko-KR" sz="1200" dirty="0" err="1"/>
                        <a:t>generate_password_hash</a:t>
                      </a:r>
                      <a:r>
                        <a:rPr lang="ko-KR" altLang="en-US" sz="1200" dirty="0"/>
                        <a:t>를 사용해 비밀번호를 해시 처리</a:t>
                      </a:r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325601"/>
                  </a:ext>
                </a:extLst>
              </a:tr>
              <a:tr h="377780"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원본 비밀번호는 서버에 저장되지 않고 해시 값으로 대체</a:t>
                      </a:r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495378"/>
                  </a:ext>
                </a:extLst>
              </a:tr>
              <a:tr h="377780">
                <a:tc>
                  <a:txBody>
                    <a:bodyPr/>
                    <a:lstStyle/>
                    <a:p>
                      <a:r>
                        <a:rPr lang="en-US" sz="1800" b="1" dirty="0"/>
                        <a:t>DB </a:t>
                      </a:r>
                      <a:r>
                        <a:rPr lang="ko-KR" altLang="en-US" sz="1800" b="1" dirty="0"/>
                        <a:t>중복 체크</a:t>
                      </a:r>
                      <a:endParaRPr lang="ko-KR" altLang="en-US" sz="1800" dirty="0"/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동일한 </a:t>
                      </a:r>
                      <a:r>
                        <a:rPr lang="en-US" altLang="ko-KR" sz="1200" dirty="0"/>
                        <a:t>username </a:t>
                      </a:r>
                      <a:r>
                        <a:rPr lang="ko-KR" altLang="en-US" sz="1200" dirty="0"/>
                        <a:t>또는 </a:t>
                      </a:r>
                      <a:r>
                        <a:rPr lang="en-US" altLang="ko-KR" sz="1200" dirty="0"/>
                        <a:t>email</a:t>
                      </a:r>
                      <a:r>
                        <a:rPr lang="ko-KR" altLang="en-US" sz="1200" dirty="0"/>
                        <a:t>이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존재하는지 확인</a:t>
                      </a:r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569200"/>
                  </a:ext>
                </a:extLst>
              </a:tr>
              <a:tr h="377780"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중복이 있으면 </a:t>
                      </a:r>
                      <a:r>
                        <a:rPr lang="en-US" altLang="ko-KR" sz="1200" dirty="0"/>
                        <a:t>400 Bad Request</a:t>
                      </a:r>
                      <a:r>
                        <a:rPr lang="ko-KR" altLang="en-US" sz="1200" dirty="0"/>
                        <a:t>와 함께 </a:t>
                      </a:r>
                      <a:r>
                        <a:rPr lang="en-US" altLang="ko-KR" sz="1200" dirty="0"/>
                        <a:t>"</a:t>
                      </a:r>
                      <a:r>
                        <a:rPr lang="ko-KR" altLang="en-US" sz="1200" dirty="0"/>
                        <a:t>이미 존재하는 사용자입니다</a:t>
                      </a:r>
                      <a:r>
                        <a:rPr lang="en-US" altLang="ko-KR" sz="1200" dirty="0"/>
                        <a:t>." </a:t>
                      </a:r>
                      <a:r>
                        <a:rPr lang="ko-KR" altLang="en-US" sz="1200" dirty="0"/>
                        <a:t>반환</a:t>
                      </a:r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23479"/>
                  </a:ext>
                </a:extLst>
              </a:tr>
              <a:tr h="377780">
                <a:tc>
                  <a:txBody>
                    <a:bodyPr/>
                    <a:lstStyle/>
                    <a:p>
                      <a:r>
                        <a:rPr lang="en-US" sz="1800" b="1" dirty="0"/>
                        <a:t>DB </a:t>
                      </a:r>
                      <a:r>
                        <a:rPr lang="ko-KR" altLang="en-US" sz="1800" b="1" dirty="0"/>
                        <a:t>반영</a:t>
                      </a:r>
                      <a:endParaRPr lang="ko-KR" altLang="en-US" sz="1800" dirty="0"/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중복이 없으면 새로운 </a:t>
                      </a:r>
                      <a:r>
                        <a:rPr lang="en-US" altLang="ko-KR" sz="1200" dirty="0"/>
                        <a:t>User </a:t>
                      </a:r>
                      <a:r>
                        <a:rPr lang="ko-KR" altLang="en-US" sz="1200" dirty="0"/>
                        <a:t>인스턴스를 생성</a:t>
                      </a:r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358773"/>
                  </a:ext>
                </a:extLst>
              </a:tr>
              <a:tr h="377780"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en-US" altLang="ko-KR" sz="1200" dirty="0" err="1"/>
                        <a:t>db.session.add</a:t>
                      </a:r>
                      <a:r>
                        <a:rPr lang="en-US" altLang="ko-KR" sz="1200" dirty="0"/>
                        <a:t>()</a:t>
                      </a:r>
                      <a:r>
                        <a:rPr lang="ko-KR" altLang="en-US" sz="1200" dirty="0"/>
                        <a:t>로 세션에 추가하고 </a:t>
                      </a:r>
                      <a:r>
                        <a:rPr lang="en-US" altLang="ko-KR" sz="1200" dirty="0" err="1"/>
                        <a:t>db.session.commit</a:t>
                      </a:r>
                      <a:r>
                        <a:rPr lang="en-US" altLang="ko-KR" sz="1200" dirty="0"/>
                        <a:t>()</a:t>
                      </a:r>
                      <a:r>
                        <a:rPr lang="ko-KR" altLang="en-US" sz="1200" dirty="0"/>
                        <a:t>으로 </a:t>
                      </a:r>
                      <a:r>
                        <a:rPr lang="ko-KR" altLang="en-US" sz="1200" dirty="0" err="1"/>
                        <a:t>커밋</a:t>
                      </a:r>
                      <a:endParaRPr lang="ko-KR" altLang="en-US" sz="1200" dirty="0"/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871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응답 반환</a:t>
                      </a:r>
                      <a:endParaRPr lang="ko-KR" altLang="en-US" sz="1800" dirty="0"/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회원가입이 성공하면 </a:t>
                      </a:r>
                      <a:r>
                        <a:rPr lang="en-US" altLang="ko-KR" sz="1200" dirty="0"/>
                        <a:t>JSON </a:t>
                      </a:r>
                      <a:r>
                        <a:rPr lang="ko-KR" altLang="en-US" sz="1200" dirty="0"/>
                        <a:t>형식으로 </a:t>
                      </a:r>
                      <a:r>
                        <a:rPr lang="en-US" altLang="ko-KR" sz="1200" dirty="0"/>
                        <a:t>"</a:t>
                      </a:r>
                      <a:r>
                        <a:rPr lang="ko-KR" altLang="en-US" sz="1200" dirty="0"/>
                        <a:t>회원가입 성공</a:t>
                      </a:r>
                      <a:r>
                        <a:rPr lang="en-US" altLang="ko-KR" sz="1200" dirty="0"/>
                        <a:t>" </a:t>
                      </a:r>
                      <a:r>
                        <a:rPr lang="ko-KR" altLang="en-US" sz="1200" dirty="0"/>
                        <a:t>메시지 반환</a:t>
                      </a:r>
                    </a:p>
                  </a:txBody>
                  <a:tcPr marL="51783" marR="51783" marT="25891" marB="258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268946"/>
                  </a:ext>
                </a:extLst>
              </a:tr>
              <a:tr h="371022"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803235"/>
                  </a:ext>
                </a:extLst>
              </a:tr>
              <a:tr h="371022"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45948" marR="45948" marT="22974" marB="229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98997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310BC6F-8BE5-397E-F93D-B1D7833003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01515" y="2391647"/>
            <a:ext cx="6703130" cy="368473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030330-0492-9C53-8B05-D6DD6102C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1515" y="6249594"/>
            <a:ext cx="6703130" cy="331842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7354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040CE-FA61-67B3-92C2-D8C0473D8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822F79-EBC2-B16E-D5FA-CEABCCE95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EA06F3-0B90-2B58-66A7-917CEFD8B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2197100"/>
            <a:ext cx="8483600" cy="1143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6A03A-3D1C-D67F-DE63-413E32B3F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3619500"/>
            <a:ext cx="8483600" cy="6184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5D971E7-4FA9-D429-E2FB-92128D1D5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2197100"/>
            <a:ext cx="8483600" cy="76073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32D2481-179A-D2E5-F82A-78F65773E9CD}"/>
              </a:ext>
            </a:extLst>
          </p:cNvPr>
          <p:cNvSpPr txBox="1"/>
          <p:nvPr/>
        </p:nvSpPr>
        <p:spPr>
          <a:xfrm>
            <a:off x="914400" y="4305300"/>
            <a:ext cx="7658100" cy="400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ko-KR" altLang="en-US" sz="280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9633B67-5FA5-2112-B474-FA397C12D761}"/>
              </a:ext>
            </a:extLst>
          </p:cNvPr>
          <p:cNvSpPr txBox="1"/>
          <p:nvPr/>
        </p:nvSpPr>
        <p:spPr>
          <a:xfrm>
            <a:off x="2286000" y="2501900"/>
            <a:ext cx="48641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36119"/>
              </a:lnSpc>
            </a:pPr>
            <a:r>
              <a:rPr lang="ko-KR" altLang="en-US" sz="3400" b="1" i="0" u="none" strike="noStrike" spc="-100" dirty="0">
                <a:solidFill>
                  <a:srgbClr val="000000"/>
                </a:solidFill>
                <a:latin typeface="+mn-ea"/>
              </a:rPr>
              <a:t>로그인 기능</a:t>
            </a:r>
            <a:endParaRPr lang="ko-KR" altLang="ko-KR" sz="3400" b="1" i="0" u="none" strike="noStrike" spc="-100" dirty="0">
              <a:solidFill>
                <a:srgbClr val="000000"/>
              </a:solidFill>
              <a:latin typeface="+mn-ea"/>
            </a:endParaRPr>
          </a:p>
          <a:p>
            <a:pPr lvl="0" algn="ctr">
              <a:lnSpc>
                <a:spcPct val="136119"/>
              </a:lnSpc>
            </a:pPr>
            <a:endParaRPr lang="ko-KR" sz="34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042E733-DAAD-C250-35DB-D5B40C752BE7}"/>
              </a:ext>
            </a:extLst>
          </p:cNvPr>
          <p:cNvSpPr txBox="1"/>
          <p:nvPr/>
        </p:nvSpPr>
        <p:spPr>
          <a:xfrm>
            <a:off x="5156200" y="787400"/>
            <a:ext cx="797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게시판 애플리케이션 구성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80DD62B-EB85-A826-EB3A-EBFC3B7F5EA2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01200" y="2356932"/>
            <a:ext cx="6096000" cy="577142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020800" y="7353300"/>
            <a:ext cx="3601816" cy="2286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E674B40-FF9C-98B7-9203-3F1199B38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9248"/>
              </p:ext>
            </p:extLst>
          </p:nvPr>
        </p:nvGraphicFramePr>
        <p:xfrm>
          <a:off x="992833" y="4594468"/>
          <a:ext cx="7960667" cy="2812564"/>
        </p:xfrm>
        <a:graphic>
          <a:graphicData uri="http://schemas.openxmlformats.org/drawingml/2006/table">
            <a:tbl>
              <a:tblPr/>
              <a:tblGrid>
                <a:gridCol w="2294101">
                  <a:extLst>
                    <a:ext uri="{9D8B030D-6E8A-4147-A177-3AD203B41FA5}">
                      <a16:colId xmlns:a16="http://schemas.microsoft.com/office/drawing/2014/main" val="1960871662"/>
                    </a:ext>
                  </a:extLst>
                </a:gridCol>
                <a:gridCol w="5666566">
                  <a:extLst>
                    <a:ext uri="{9D8B030D-6E8A-4147-A177-3AD203B41FA5}">
                      <a16:colId xmlns:a16="http://schemas.microsoft.com/office/drawing/2014/main" val="2545143891"/>
                    </a:ext>
                  </a:extLst>
                </a:gridCol>
              </a:tblGrid>
              <a:tr h="45718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dirty="0"/>
                        <a:t>입력 값 확인</a:t>
                      </a:r>
                      <a:endParaRPr lang="ko-KR" altLang="en-US" sz="1800" dirty="0"/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사용자가 입력한 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비밀번호가 비어 있는지 검사</a:t>
                      </a:r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462051"/>
                  </a:ext>
                </a:extLst>
              </a:tr>
              <a:tr h="421077">
                <a:tc>
                  <a:txBody>
                    <a:bodyPr/>
                    <a:lstStyle/>
                    <a:p>
                      <a:pPr algn="l"/>
                      <a:endParaRPr lang="ko-KR" altLang="en-US" sz="1800" dirty="0"/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입력 값이 없으면 경고 메시지를 표시합니다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77440"/>
                  </a:ext>
                </a:extLst>
              </a:tr>
              <a:tr h="457181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API </a:t>
                      </a:r>
                      <a:r>
                        <a:rPr lang="ko-KR" altLang="en-US" sz="1800" b="1" dirty="0"/>
                        <a:t>요청 전송</a:t>
                      </a:r>
                      <a:endParaRPr lang="ko-KR" altLang="en-US" sz="1800" dirty="0"/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모든 조건이 만족되면</a:t>
                      </a:r>
                      <a:r>
                        <a:rPr lang="en-US" altLang="ko-KR" sz="1200" dirty="0"/>
                        <a:t>, /login API</a:t>
                      </a:r>
                      <a:r>
                        <a:rPr lang="ko-KR" altLang="en-US" sz="1200" dirty="0"/>
                        <a:t>를 호출하여 서버에 데이터 전송</a:t>
                      </a:r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938844"/>
                  </a:ext>
                </a:extLst>
              </a:tr>
              <a:tr h="45718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dirty="0"/>
                        <a:t>토큰 및 사용자 정보 저장</a:t>
                      </a:r>
                      <a:endParaRPr lang="ko-KR" altLang="en-US" sz="1800" dirty="0"/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서버 응답이 성공적일 경우</a:t>
                      </a:r>
                      <a:r>
                        <a:rPr lang="en-US" altLang="ko-KR" sz="1200" dirty="0"/>
                        <a:t>, token</a:t>
                      </a:r>
                      <a:r>
                        <a:rPr lang="ko-KR" altLang="en-US" sz="1200" dirty="0"/>
                        <a:t>과 </a:t>
                      </a:r>
                      <a:r>
                        <a:rPr lang="en-US" altLang="ko-KR" sz="1200" dirty="0"/>
                        <a:t>user </a:t>
                      </a:r>
                      <a:r>
                        <a:rPr lang="ko-KR" altLang="en-US" sz="1200" dirty="0"/>
                        <a:t>정보를 </a:t>
                      </a:r>
                      <a:r>
                        <a:rPr lang="en-US" altLang="ko-KR" sz="1200" dirty="0" err="1"/>
                        <a:t>localStorage</a:t>
                      </a:r>
                      <a:r>
                        <a:rPr lang="ko-KR" altLang="en-US" sz="1200" dirty="0"/>
                        <a:t>에 저장</a:t>
                      </a:r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616582"/>
                  </a:ext>
                </a:extLst>
              </a:tr>
              <a:tr h="421077">
                <a:tc>
                  <a:txBody>
                    <a:bodyPr/>
                    <a:lstStyle/>
                    <a:p>
                      <a:pPr algn="l"/>
                      <a:endParaRPr lang="ko-KR" altLang="en-US" sz="1800" dirty="0"/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이후 </a:t>
                      </a:r>
                      <a:r>
                        <a:rPr lang="ko-KR" altLang="en-US" sz="1200" dirty="0" err="1"/>
                        <a:t>콜백</a:t>
                      </a:r>
                      <a:r>
                        <a:rPr lang="ko-KR" altLang="en-US" sz="1200" dirty="0"/>
                        <a:t> 함수를 호출하여 화면 전환 진행</a:t>
                      </a:r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835839"/>
                  </a:ext>
                </a:extLst>
              </a:tr>
              <a:tr h="4650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dirty="0"/>
                        <a:t>실패 시 처리</a:t>
                      </a:r>
                      <a:endParaRPr lang="ko-KR" altLang="en-US" sz="1800" dirty="0"/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로그인 실패 시 에러 메시지를 사용자에게 표시</a:t>
                      </a:r>
                    </a:p>
                  </a:txBody>
                  <a:tcPr marL="42368" marR="42368" marT="21184" marB="211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159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786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7CBD-8F3A-5695-B177-6E44D93F8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729BD8D-C6B9-EFF4-F267-6122D250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209321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512AD9-03F5-A40E-B082-CE8DC0EA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94CF888-4A4F-4A55-5299-A79E13F56097}"/>
              </a:ext>
            </a:extLst>
          </p:cNvPr>
          <p:cNvSpPr txBox="1"/>
          <p:nvPr/>
        </p:nvSpPr>
        <p:spPr>
          <a:xfrm>
            <a:off x="1003300" y="2933700"/>
            <a:ext cx="11023600" cy="2743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3200" dirty="0" err="1"/>
              <a:t>협업툴</a:t>
            </a:r>
            <a:r>
              <a:rPr lang="ko-KR" altLang="en-US" sz="3200" dirty="0"/>
              <a:t> 관리</a:t>
            </a:r>
            <a:endParaRPr lang="en-US" altLang="ko-KR" sz="3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ko-KR" sz="3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3200" dirty="0"/>
              <a:t>회의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디스코드</a:t>
            </a:r>
            <a:r>
              <a:rPr lang="ko-KR" altLang="en-US" sz="3200" dirty="0"/>
              <a:t> 및 카카오톡 </a:t>
            </a:r>
            <a:r>
              <a:rPr lang="ko-KR" altLang="en-US" sz="3200" dirty="0" err="1"/>
              <a:t>채팅방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3200" dirty="0"/>
              <a:t>회의 내용 정리 </a:t>
            </a:r>
            <a:r>
              <a:rPr lang="en-US" altLang="ko-KR" sz="3200" dirty="0"/>
              <a:t>– </a:t>
            </a:r>
            <a:r>
              <a:rPr lang="ko-KR" altLang="en-US" sz="3200" dirty="0" err="1"/>
              <a:t>노션</a:t>
            </a:r>
            <a:endParaRPr lang="en-US" altLang="ko-KR" sz="3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ko-KR" altLang="en-US" sz="3200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1954C26-95BB-DD0A-2CCC-05750DCA4735}"/>
              </a:ext>
            </a:extLst>
          </p:cNvPr>
          <p:cNvSpPr txBox="1"/>
          <p:nvPr/>
        </p:nvSpPr>
        <p:spPr>
          <a:xfrm>
            <a:off x="14897100" y="901700"/>
            <a:ext cx="245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endParaRPr lang="ko-KR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4BE553-81C8-9273-610E-48568DDE77CE}"/>
              </a:ext>
            </a:extLst>
          </p:cNvPr>
          <p:cNvSpPr txBox="1"/>
          <p:nvPr/>
        </p:nvSpPr>
        <p:spPr>
          <a:xfrm>
            <a:off x="5549900" y="7874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프로젝트 협업</a:t>
            </a:r>
            <a:endParaRPr lang="en-US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9B4D72F-707A-CC11-2FCB-EC2FC519009F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328167-2A34-D486-5340-37196F4F8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826" y="2628900"/>
            <a:ext cx="5286169" cy="56536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E3F3E5-618F-14C9-BFF0-2A4C3D8E5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9550" y="2628900"/>
            <a:ext cx="3969669" cy="66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00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97100"/>
            <a:ext cx="55499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19500"/>
            <a:ext cx="5549900" cy="618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2171700"/>
            <a:ext cx="55499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197100"/>
            <a:ext cx="5549900" cy="1143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499845" y="2521346"/>
            <a:ext cx="5702392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800" b="1" dirty="0"/>
              <a:t>로그인 상태 복원 → 게시글 표시</a:t>
            </a:r>
            <a:endParaRPr lang="ko-KR" altLang="en-US" sz="2800" dirty="0"/>
          </a:p>
        </p:txBody>
      </p:sp>
      <p:sp>
        <p:nvSpPr>
          <p:cNvPr id="16" name="TextBox 16"/>
          <p:cNvSpPr txBox="1"/>
          <p:nvPr/>
        </p:nvSpPr>
        <p:spPr>
          <a:xfrm>
            <a:off x="7201631" y="2527300"/>
            <a:ext cx="6300024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800" b="1" dirty="0"/>
              <a:t>검색 실행 → 필터링 반영</a:t>
            </a:r>
            <a:endParaRPr lang="ko-KR" altLang="en-US" sz="2800" dirty="0"/>
          </a:p>
        </p:txBody>
      </p:sp>
      <p:sp>
        <p:nvSpPr>
          <p:cNvPr id="19" name="TextBox 19"/>
          <p:cNvSpPr txBox="1"/>
          <p:nvPr/>
        </p:nvSpPr>
        <p:spPr>
          <a:xfrm>
            <a:off x="1155699" y="2552700"/>
            <a:ext cx="6922555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800" b="1" dirty="0"/>
              <a:t>초기 렌더링 → 데이터 로딩</a:t>
            </a:r>
            <a:endParaRPr lang="ko-KR" altLang="en-US" sz="2800" dirty="0"/>
          </a:p>
        </p:txBody>
      </p:sp>
      <p:sp>
        <p:nvSpPr>
          <p:cNvPr id="21" name="TextBox 21"/>
          <p:cNvSpPr txBox="1"/>
          <p:nvPr/>
        </p:nvSpPr>
        <p:spPr>
          <a:xfrm>
            <a:off x="5549900" y="787400"/>
            <a:ext cx="7188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게시글 검색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C517923F-2B9D-31E8-F98B-A818B4D86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0" y="3619500"/>
            <a:ext cx="5549900" cy="618490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7C5CD17B-7183-98A6-69B3-ECD50610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619500"/>
            <a:ext cx="5549900" cy="61849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3E2061C-A37C-2CB4-3C28-EC794C9AE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2975" y="3848099"/>
            <a:ext cx="4872979" cy="32004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03884C7-F30C-7D1F-0F4E-E32884215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99" y="3848099"/>
            <a:ext cx="4965702" cy="35378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583608-93D8-8DE8-1EB2-F7AF3E2F9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3848099"/>
            <a:ext cx="4953000" cy="35378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BB0758-D0D8-EC06-6961-32A1D6244331}"/>
              </a:ext>
            </a:extLst>
          </p:cNvPr>
          <p:cNvSpPr txBox="1"/>
          <p:nvPr/>
        </p:nvSpPr>
        <p:spPr>
          <a:xfrm>
            <a:off x="997226" y="7988518"/>
            <a:ext cx="4800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ctr" latinLnBrk="0" hangingPunct="1">
              <a:buNone/>
            </a:pPr>
            <a:r>
              <a:rPr lang="en-US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ko-KR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페이지 로딩 시점</a:t>
            </a:r>
            <a:endParaRPr lang="ko-KR" altLang="ko-K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buNone/>
            </a:pPr>
            <a:r>
              <a:rPr lang="en-US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ko-KR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서버에 게시글 목록 요청</a:t>
            </a:r>
            <a:endParaRPr lang="ko-KR" altLang="ko-K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en-US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ko-KR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로딩 상태 </a:t>
            </a:r>
            <a:r>
              <a:rPr lang="en-US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true</a:t>
            </a:r>
            <a:r>
              <a:rPr lang="ko-KR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로 변경</a:t>
            </a:r>
            <a:endParaRPr lang="ko-KR" altLang="ko-KR" sz="2400" b="0" i="0" u="none" strike="noStrike" dirty="0">
              <a:effectLst/>
              <a:latin typeface="Arial" panose="020B0604020202020204" pitchFamily="34" charset="0"/>
            </a:endParaRPr>
          </a:p>
          <a:p>
            <a:endParaRPr lang="ko-KR" alt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61BB92-B967-0F2F-6A63-746682829CF8}"/>
              </a:ext>
            </a:extLst>
          </p:cNvPr>
          <p:cNvSpPr txBox="1"/>
          <p:nvPr/>
        </p:nvSpPr>
        <p:spPr>
          <a:xfrm>
            <a:off x="6540500" y="7988518"/>
            <a:ext cx="5664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ctr" latinLnBrk="0" hangingPunct="1">
              <a:buNone/>
            </a:pPr>
            <a:r>
              <a:rPr lang="en-US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ko-KR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검색 버튼 클릭 또는 </a:t>
            </a:r>
            <a:r>
              <a:rPr lang="en-US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Enter </a:t>
            </a:r>
            <a:r>
              <a:rPr lang="ko-KR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입력</a:t>
            </a:r>
            <a:endParaRPr lang="ko-KR" altLang="ko-K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buNone/>
            </a:pPr>
            <a:r>
              <a:rPr lang="en-US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ko-KR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제목 또는 작성자 포함 확인</a:t>
            </a:r>
            <a:endParaRPr lang="ko-KR" altLang="ko-K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en-US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altLang="ko-KR" sz="2400" b="0" i="0" u="none" strike="noStrike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filteredPosts</a:t>
            </a:r>
            <a:r>
              <a:rPr lang="ko-KR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에 결과 업데이트</a:t>
            </a:r>
            <a:endParaRPr lang="ko-KR" altLang="ko-KR" sz="24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66A1DD-71AA-2530-BFFE-6DB7268D9B9A}"/>
              </a:ext>
            </a:extLst>
          </p:cNvPr>
          <p:cNvSpPr txBox="1"/>
          <p:nvPr/>
        </p:nvSpPr>
        <p:spPr>
          <a:xfrm>
            <a:off x="12532975" y="7988517"/>
            <a:ext cx="5549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ctr" latinLnBrk="0" hangingPunct="1">
              <a:buNone/>
            </a:pPr>
            <a:r>
              <a:rPr lang="en-US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ko-KR" altLang="ko-KR" sz="2400" b="0" i="0" u="none" strike="noStrike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로컬스토리지</a:t>
            </a:r>
            <a:r>
              <a:rPr lang="ko-KR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로그인 정보 확인</a:t>
            </a:r>
            <a:endParaRPr lang="ko-KR" altLang="ko-K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buNone/>
            </a:pPr>
            <a:r>
              <a:rPr lang="en-US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ko-KR" altLang="ko-KR" sz="2400" b="0" i="0" u="none" strike="noStrike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로그인된</a:t>
            </a:r>
            <a:r>
              <a:rPr lang="ko-KR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경우 사용자 정보 복원</a:t>
            </a:r>
            <a:endParaRPr lang="ko-KR" altLang="ko-K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en-US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UI </a:t>
            </a:r>
            <a:r>
              <a:rPr lang="ko-KR" altLang="ko-KR" sz="2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최신화 및 페이지 렌더링 완료</a:t>
            </a:r>
            <a:endParaRPr lang="ko-KR" altLang="ko-KR" sz="24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17857-4198-6750-9605-5E5A182F3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30D65B-D8DF-2486-722E-4639BAF1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01364E1-2FA7-4A31-E082-5CB50928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197100"/>
            <a:ext cx="8483600" cy="1143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9307E2-0F07-C64A-7DCC-713907732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3619500"/>
            <a:ext cx="8483600" cy="6184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F5D3F40-E8E8-4DEB-94A3-B182FD3EB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2197100"/>
            <a:ext cx="8483600" cy="76073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5BE2D37-B912-974F-D3CF-D3136D921BE2}"/>
              </a:ext>
            </a:extLst>
          </p:cNvPr>
          <p:cNvSpPr txBox="1"/>
          <p:nvPr/>
        </p:nvSpPr>
        <p:spPr>
          <a:xfrm>
            <a:off x="914400" y="4305300"/>
            <a:ext cx="7658100" cy="400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ko-KR" altLang="en-US" sz="280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1EF08F7-BF07-133D-C57E-299338209A6E}"/>
              </a:ext>
            </a:extLst>
          </p:cNvPr>
          <p:cNvSpPr txBox="1"/>
          <p:nvPr/>
        </p:nvSpPr>
        <p:spPr>
          <a:xfrm>
            <a:off x="2286000" y="2565400"/>
            <a:ext cx="48641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36119"/>
              </a:lnSpc>
            </a:pPr>
            <a:r>
              <a:rPr lang="ko-KR" altLang="en-US" sz="3400" b="1" i="0" u="none" strike="noStrike" spc="-100">
                <a:solidFill>
                  <a:srgbClr val="000000"/>
                </a:solidFill>
                <a:latin typeface="+mn-ea"/>
              </a:rPr>
              <a:t>게시글 검색 </a:t>
            </a:r>
            <a:r>
              <a:rPr lang="ko-KR" altLang="en-US" sz="3400" b="1" i="0" u="none" strike="noStrike" spc="-100" dirty="0">
                <a:solidFill>
                  <a:srgbClr val="000000"/>
                </a:solidFill>
                <a:latin typeface="+mn-ea"/>
              </a:rPr>
              <a:t>기능</a:t>
            </a:r>
            <a:endParaRPr lang="ko-KR" altLang="ko-KR" sz="3400" b="1" i="0" u="none" strike="noStrike" spc="-100" dirty="0">
              <a:solidFill>
                <a:srgbClr val="000000"/>
              </a:solidFill>
              <a:latin typeface="+mn-ea"/>
            </a:endParaRPr>
          </a:p>
          <a:p>
            <a:pPr lvl="0" algn="ctr">
              <a:lnSpc>
                <a:spcPct val="136119"/>
              </a:lnSpc>
            </a:pPr>
            <a:endParaRPr lang="ko-KR" sz="34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DC714EC-BCA7-A01E-9AD2-0AA1B7A10A99}"/>
              </a:ext>
            </a:extLst>
          </p:cNvPr>
          <p:cNvSpPr txBox="1"/>
          <p:nvPr/>
        </p:nvSpPr>
        <p:spPr>
          <a:xfrm>
            <a:off x="5156200" y="787400"/>
            <a:ext cx="797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게시판 애플리케이션 구성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B05BD70-C19B-C84F-14D8-8D1CBEBBE042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59F541-E591-A3DD-7049-8DA201BD0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606355"/>
              </p:ext>
            </p:extLst>
          </p:nvPr>
        </p:nvGraphicFramePr>
        <p:xfrm>
          <a:off x="740229" y="4351601"/>
          <a:ext cx="7708900" cy="4120992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3868122417"/>
                    </a:ext>
                  </a:extLst>
                </a:gridCol>
                <a:gridCol w="5575300">
                  <a:extLst>
                    <a:ext uri="{9D8B030D-6E8A-4147-A177-3AD203B41FA5}">
                      <a16:colId xmlns:a16="http://schemas.microsoft.com/office/drawing/2014/main" val="1251903307"/>
                    </a:ext>
                  </a:extLst>
                </a:gridCol>
              </a:tblGrid>
              <a:tr h="5151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searchTerm</a:t>
                      </a:r>
                      <a:r>
                        <a:rPr lang="en-US" sz="1400" b="1" dirty="0"/>
                        <a:t> </a:t>
                      </a:r>
                      <a:r>
                        <a:rPr lang="ko-KR" altLang="en-US" sz="1400" b="1" dirty="0"/>
                        <a:t>관리</a:t>
                      </a:r>
                      <a:endParaRPr lang="ko-KR" altLang="en-US" sz="1400" dirty="0"/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검색어 입력 시 상태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searchTerm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값이 저장됨</a:t>
                      </a:r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63133"/>
                  </a:ext>
                </a:extLst>
              </a:tr>
              <a:tr h="5151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filteredPosts</a:t>
                      </a:r>
                      <a:r>
                        <a:rPr lang="en-US" sz="1400" b="1" dirty="0"/>
                        <a:t> </a:t>
                      </a:r>
                      <a:r>
                        <a:rPr lang="ko-KR" altLang="en-US" sz="1400" b="1" dirty="0"/>
                        <a:t>관리</a:t>
                      </a:r>
                      <a:endParaRPr lang="ko-KR" altLang="en-US" sz="1400" dirty="0"/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검색 결과에 해당하는 게시글 목록을 관리하는 상태</a:t>
                      </a:r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351821"/>
                  </a:ext>
                </a:extLst>
              </a:tr>
              <a:tr h="515124"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원본 </a:t>
                      </a:r>
                      <a:r>
                        <a:rPr lang="en-US" altLang="ko-KR" sz="1400" dirty="0"/>
                        <a:t>posts</a:t>
                      </a:r>
                      <a:r>
                        <a:rPr lang="ko-KR" altLang="en-US" sz="1400" dirty="0"/>
                        <a:t>는 변하지 않고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필터링된</a:t>
                      </a:r>
                      <a:r>
                        <a:rPr lang="ko-KR" altLang="en-US" sz="1400" dirty="0"/>
                        <a:t> 결과만 </a:t>
                      </a:r>
                      <a:r>
                        <a:rPr lang="en-US" altLang="ko-KR" sz="1400" dirty="0" err="1"/>
                        <a:t>filteredPosts</a:t>
                      </a:r>
                      <a:r>
                        <a:rPr lang="ko-KR" altLang="en-US" sz="1400" dirty="0"/>
                        <a:t>에 반영</a:t>
                      </a:r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768824"/>
                  </a:ext>
                </a:extLst>
              </a:tr>
              <a:tr h="5151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useEffect</a:t>
                      </a:r>
                      <a:r>
                        <a:rPr lang="en-US" sz="1400" b="1" dirty="0"/>
                        <a:t> </a:t>
                      </a:r>
                      <a:r>
                        <a:rPr lang="ko-KR" altLang="en-US" sz="1400" b="1" dirty="0"/>
                        <a:t>초기화</a:t>
                      </a:r>
                      <a:endParaRPr lang="ko-KR" altLang="en-US" sz="1400" dirty="0"/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원본 </a:t>
                      </a:r>
                      <a:r>
                        <a:rPr lang="en-US" altLang="ko-KR" sz="1400" dirty="0"/>
                        <a:t>posts</a:t>
                      </a:r>
                      <a:r>
                        <a:rPr lang="ko-KR" altLang="en-US" sz="1400" dirty="0"/>
                        <a:t>가 변경되면 필터링 상태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filteredPosts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도 초기화</a:t>
                      </a:r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108619"/>
                  </a:ext>
                </a:extLst>
              </a:tr>
              <a:tr h="515124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loadPosts </a:t>
                      </a:r>
                      <a:r>
                        <a:rPr lang="ko-KR" altLang="en-US" sz="1400" b="1"/>
                        <a:t>실행</a:t>
                      </a:r>
                      <a:endParaRPr lang="ko-KR" altLang="en-US" sz="1400"/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서버에 게시글 목록 요청 후 데이터 수신</a:t>
                      </a:r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223204"/>
                  </a:ext>
                </a:extLst>
              </a:tr>
              <a:tr h="515124"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로딩 상태를 관리하여 로딩 시작 시 </a:t>
                      </a:r>
                      <a:r>
                        <a:rPr lang="en-US" altLang="ko-KR" sz="1400" dirty="0"/>
                        <a:t>true, </a:t>
                      </a:r>
                      <a:r>
                        <a:rPr lang="ko-KR" altLang="en-US" sz="1400" dirty="0"/>
                        <a:t>종료 시 </a:t>
                      </a:r>
                      <a:r>
                        <a:rPr lang="en-US" altLang="ko-KR" sz="1400" dirty="0"/>
                        <a:t>false</a:t>
                      </a:r>
                      <a:r>
                        <a:rPr lang="ko-KR" altLang="en-US" sz="1400" dirty="0"/>
                        <a:t>로 설정</a:t>
                      </a:r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665567"/>
                  </a:ext>
                </a:extLst>
              </a:tr>
              <a:tr h="51512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/>
                        <a:t>로그인 상태 복원</a:t>
                      </a:r>
                      <a:endParaRPr lang="ko-KR" altLang="en-US" sz="1400"/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 err="1"/>
                        <a:t>로컬스토리지에</a:t>
                      </a:r>
                      <a:r>
                        <a:rPr lang="ko-KR" altLang="en-US" sz="1400" dirty="0"/>
                        <a:t> 저장된 로그인 정보를 불러와 사용자 상태 복원</a:t>
                      </a:r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325601"/>
                  </a:ext>
                </a:extLst>
              </a:tr>
              <a:tr h="515124">
                <a:tc>
                  <a:txBody>
                    <a:bodyPr/>
                    <a:lstStyle/>
                    <a:p>
                      <a:pPr algn="ctr"/>
                      <a:endParaRPr lang="ko-KR" altLang="en-US" sz="1400" dirty="0"/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 err="1"/>
                        <a:t>로그인된</a:t>
                      </a:r>
                      <a:r>
                        <a:rPr lang="ko-KR" altLang="en-US" sz="1400" dirty="0"/>
                        <a:t> 상태라면 자동 로그인 처리 진행</a:t>
                      </a:r>
                    </a:p>
                  </a:txBody>
                  <a:tcPr marL="54372" marR="54372" marT="27186" marB="27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49537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7AB733B8-71F6-99EE-15C3-CCA8D87E8B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53600" y="2471234"/>
            <a:ext cx="5453164" cy="37522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7FD47C-AA41-FB9A-F651-19435E6D22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42"/>
          <a:stretch/>
        </p:blipFill>
        <p:spPr>
          <a:xfrm>
            <a:off x="12094607" y="5875575"/>
            <a:ext cx="5453164" cy="36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6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">
            <a:extLst>
              <a:ext uri="{FF2B5EF4-FFF2-40B4-BE49-F238E27FC236}">
                <a16:creationId xmlns:a16="http://schemas.microsoft.com/office/drawing/2014/main" id="{3B767A0C-707E-B478-00D1-FAC778FE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360" y="6076122"/>
            <a:ext cx="2971800" cy="66757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2ADC5C2-7F9E-3F4E-FFB4-1160D6B8C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933700"/>
            <a:ext cx="5549900" cy="6899526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256A3B99-0EDD-1643-F924-F71B70B8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360" y="2194695"/>
            <a:ext cx="2971800" cy="667578"/>
          </a:xfrm>
          <a:prstGeom prst="rect">
            <a:avLst/>
          </a:prstGeom>
        </p:spPr>
      </p:pic>
      <p:sp>
        <p:nvSpPr>
          <p:cNvPr id="7" name="TextBox 16">
            <a:extLst>
              <a:ext uri="{FF2B5EF4-FFF2-40B4-BE49-F238E27FC236}">
                <a16:creationId xmlns:a16="http://schemas.microsoft.com/office/drawing/2014/main" id="{D553B460-4DE3-7764-2679-32FEE2A48BE9}"/>
              </a:ext>
            </a:extLst>
          </p:cNvPr>
          <p:cNvSpPr txBox="1"/>
          <p:nvPr/>
        </p:nvSpPr>
        <p:spPr>
          <a:xfrm>
            <a:off x="7646872" y="2171700"/>
            <a:ext cx="9117127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6119"/>
              </a:lnSpc>
            </a:pPr>
            <a:r>
              <a:rPr lang="ko-KR" altLang="en-US" sz="3200" spc="-100" dirty="0">
                <a:solidFill>
                  <a:srgbClr val="000000"/>
                </a:solidFill>
                <a:latin typeface="+mj-ea"/>
                <a:ea typeface="+mj-ea"/>
              </a:rPr>
              <a:t>로그인 상태</a:t>
            </a:r>
            <a:endParaRPr lang="ko-KR" sz="3200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9621ED8-AB25-ADE0-5318-C308BF509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2933700"/>
            <a:ext cx="11315700" cy="297180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B6433E3-40C1-07BE-61C1-083FF0722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3BF12C33-85C7-148D-8E35-F210E4328F2B}"/>
              </a:ext>
            </a:extLst>
          </p:cNvPr>
          <p:cNvSpPr txBox="1"/>
          <p:nvPr/>
        </p:nvSpPr>
        <p:spPr>
          <a:xfrm>
            <a:off x="5156200" y="787400"/>
            <a:ext cx="797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게시판 글 작성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50620EF-7964-1DB4-72C9-ED717505CC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6971" y="3213290"/>
            <a:ext cx="5257800" cy="38604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639800" y="3085606"/>
            <a:ext cx="3718502" cy="270656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73858" y="3085606"/>
            <a:ext cx="3718502" cy="2762907"/>
          </a:xfrm>
          <a:prstGeom prst="rect">
            <a:avLst/>
          </a:prstGeom>
        </p:spPr>
      </p:pic>
      <p:sp>
        <p:nvSpPr>
          <p:cNvPr id="21" name="오른쪽 화살표 12"/>
          <p:cNvSpPr/>
          <p:nvPr/>
        </p:nvSpPr>
        <p:spPr>
          <a:xfrm flipV="1">
            <a:off x="11338089" y="4237434"/>
            <a:ext cx="1655982" cy="3726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txBody>
          <a:bodyPr anchor="ctr"/>
          <a:lstStyle/>
          <a:p>
            <a:pPr algn="ctr" defTabSz="685800" latinLnBrk="1">
              <a:defRPr/>
            </a:pPr>
            <a:endParaRPr lang="ko-KR" altLang="en-US" sz="135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2EE53434-C144-75C9-E082-A1F8601D72EA}"/>
              </a:ext>
            </a:extLst>
          </p:cNvPr>
          <p:cNvSpPr txBox="1"/>
          <p:nvPr/>
        </p:nvSpPr>
        <p:spPr>
          <a:xfrm>
            <a:off x="7696200" y="6027380"/>
            <a:ext cx="9117127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6119"/>
              </a:lnSpc>
            </a:pPr>
            <a:r>
              <a:rPr lang="ko-KR" altLang="en-US" sz="3200" spc="-100" dirty="0">
                <a:solidFill>
                  <a:srgbClr val="000000"/>
                </a:solidFill>
                <a:latin typeface="+mj-ea"/>
                <a:ea typeface="+mj-ea"/>
              </a:rPr>
              <a:t>비로그인 상태</a:t>
            </a:r>
            <a:endParaRPr lang="ko-KR" sz="3200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EDA15179-CE2D-A1F6-9B15-58907AC3B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6861426"/>
            <a:ext cx="11315700" cy="2971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973858" y="6969308"/>
            <a:ext cx="3718502" cy="27580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639800" y="6969308"/>
            <a:ext cx="3718502" cy="2710856"/>
          </a:xfrm>
          <a:prstGeom prst="rect">
            <a:avLst/>
          </a:prstGeom>
        </p:spPr>
      </p:pic>
      <p:sp>
        <p:nvSpPr>
          <p:cNvPr id="28" name="오른쪽 화살표 12">
            <a:extLst>
              <a:ext uri="{FF2B5EF4-FFF2-40B4-BE49-F238E27FC236}">
                <a16:creationId xmlns:a16="http://schemas.microsoft.com/office/drawing/2014/main" id="{41EFFEF1-AA3D-92BB-C08C-01E689104B0F}"/>
              </a:ext>
            </a:extLst>
          </p:cNvPr>
          <p:cNvSpPr/>
          <p:nvPr/>
        </p:nvSpPr>
        <p:spPr>
          <a:xfrm flipV="1">
            <a:off x="11338089" y="8069999"/>
            <a:ext cx="1655982" cy="3726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/>
          </a:ln>
        </p:spPr>
        <p:txBody>
          <a:bodyPr anchor="ctr"/>
          <a:lstStyle/>
          <a:p>
            <a:pPr algn="ctr" defTabSz="685800" latinLnBrk="1">
              <a:defRPr/>
            </a:pPr>
            <a:endParaRPr lang="ko-KR" altLang="en-US" sz="135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47DBA7-E484-98C1-9149-F6E1519453AB}"/>
              </a:ext>
            </a:extLst>
          </p:cNvPr>
          <p:cNvSpPr txBox="1"/>
          <p:nvPr/>
        </p:nvSpPr>
        <p:spPr>
          <a:xfrm>
            <a:off x="688081" y="8062379"/>
            <a:ext cx="5155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글쓰기 버튼을 눌렀을 때</a:t>
            </a:r>
            <a:r>
              <a:rPr lang="en-US" altLang="ko-KR" sz="2400" dirty="0"/>
              <a:t>, </a:t>
            </a:r>
          </a:p>
          <a:p>
            <a:r>
              <a:rPr lang="ko-KR" altLang="en-US" sz="2400" dirty="0"/>
              <a:t>비로그인 시 </a:t>
            </a:r>
            <a:r>
              <a:rPr lang="en-US" altLang="ko-KR" sz="2400" dirty="0"/>
              <a:t>-&gt; </a:t>
            </a:r>
            <a:r>
              <a:rPr lang="ko-KR" altLang="en-US" sz="2400" dirty="0"/>
              <a:t>로그인 </a:t>
            </a:r>
            <a:r>
              <a:rPr lang="ko-KR" altLang="en-US" sz="2400" dirty="0" err="1"/>
              <a:t>모달</a:t>
            </a:r>
            <a:r>
              <a:rPr lang="ko-KR" altLang="en-US" sz="2400" dirty="0"/>
              <a:t> 화면 이동</a:t>
            </a:r>
            <a:endParaRPr lang="en-US" altLang="ko-KR" sz="2400" dirty="0"/>
          </a:p>
          <a:p>
            <a:r>
              <a:rPr lang="ko-KR" altLang="en-US" sz="2400" dirty="0"/>
              <a:t>로그인 시 </a:t>
            </a:r>
            <a:r>
              <a:rPr lang="en-US" altLang="ko-KR" sz="2400" dirty="0"/>
              <a:t>-&gt; </a:t>
            </a:r>
            <a:r>
              <a:rPr lang="ko-KR" altLang="en-US" sz="2400" dirty="0"/>
              <a:t>게시글 작성 화면 이동</a:t>
            </a:r>
          </a:p>
        </p:txBody>
      </p:sp>
    </p:spTree>
    <p:extLst>
      <p:ext uri="{BB962C8B-B14F-4D97-AF65-F5344CB8AC3E}">
        <p14:creationId xmlns:p14="http://schemas.microsoft.com/office/powerpoint/2010/main" val="2278338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911C6-4C75-B3FD-EC03-1ECFAD2B5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8B4151-0284-3230-40AA-2BA698BC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CEF400B-9D18-F8AA-7D2A-2712BE532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2197100"/>
            <a:ext cx="8483600" cy="1143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98AA381-9D12-0E3A-DC8C-CAB287726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3619500"/>
            <a:ext cx="8483600" cy="6184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880F7D5-22EF-1837-FD98-44C19EC19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2197100"/>
            <a:ext cx="8483600" cy="76073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7E3058D-6E63-3FB3-1A74-3C63B61D6966}"/>
              </a:ext>
            </a:extLst>
          </p:cNvPr>
          <p:cNvSpPr txBox="1"/>
          <p:nvPr/>
        </p:nvSpPr>
        <p:spPr>
          <a:xfrm>
            <a:off x="914400" y="4305300"/>
            <a:ext cx="7658100" cy="400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ko-KR" altLang="en-US" sz="280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B88B9F5-E8AF-5CCB-AE1C-C2841C4CDE5B}"/>
              </a:ext>
            </a:extLst>
          </p:cNvPr>
          <p:cNvSpPr txBox="1"/>
          <p:nvPr/>
        </p:nvSpPr>
        <p:spPr>
          <a:xfrm>
            <a:off x="2286000" y="2565400"/>
            <a:ext cx="48641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36119"/>
              </a:lnSpc>
            </a:pPr>
            <a:r>
              <a:rPr lang="ko-KR" altLang="en-US" sz="3400" b="1" i="0" u="none" strike="noStrike" spc="-100">
                <a:solidFill>
                  <a:srgbClr val="000000"/>
                </a:solidFill>
                <a:latin typeface="+mn-ea"/>
              </a:rPr>
              <a:t>게시글 검색 </a:t>
            </a:r>
            <a:r>
              <a:rPr lang="ko-KR" altLang="en-US" sz="3400" b="1" i="0" u="none" strike="noStrike" spc="-100" dirty="0">
                <a:solidFill>
                  <a:srgbClr val="000000"/>
                </a:solidFill>
                <a:latin typeface="+mn-ea"/>
              </a:rPr>
              <a:t>기능</a:t>
            </a:r>
            <a:endParaRPr lang="ko-KR" altLang="ko-KR" sz="3400" b="1" i="0" u="none" strike="noStrike" spc="-100" dirty="0">
              <a:solidFill>
                <a:srgbClr val="000000"/>
              </a:solidFill>
              <a:latin typeface="+mn-ea"/>
            </a:endParaRPr>
          </a:p>
          <a:p>
            <a:pPr lvl="0" algn="ctr">
              <a:lnSpc>
                <a:spcPct val="136119"/>
              </a:lnSpc>
            </a:pPr>
            <a:endParaRPr lang="ko-KR" sz="34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2B7E342-1274-E31F-9D57-FFA7F08E904D}"/>
              </a:ext>
            </a:extLst>
          </p:cNvPr>
          <p:cNvSpPr txBox="1"/>
          <p:nvPr/>
        </p:nvSpPr>
        <p:spPr>
          <a:xfrm>
            <a:off x="5156200" y="787400"/>
            <a:ext cx="797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게시판 조회 및 수정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4548D3B-2C04-C8AB-9CA7-2DB1FED5612D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B5B2DD-ADBB-B836-9474-570D21F9B6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89508" y="2410606"/>
            <a:ext cx="7831750" cy="56516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D619BB-7EE3-CEE0-C4DA-C62611D845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12950" y="5288736"/>
            <a:ext cx="7708308" cy="4210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4DE2E7-B355-5382-DC89-5C9D1CF7ECB0}"/>
              </a:ext>
            </a:extLst>
          </p:cNvPr>
          <p:cNvSpPr txBox="1"/>
          <p:nvPr/>
        </p:nvSpPr>
        <p:spPr>
          <a:xfrm>
            <a:off x="882650" y="4234543"/>
            <a:ext cx="76581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2780" indent="-192780">
              <a:buFont typeface="Arial"/>
              <a:buChar char="•"/>
              <a:defRPr/>
            </a:pPr>
            <a:r>
              <a:rPr lang="en-US" altLang="ko-KR" sz="2800" dirty="0" err="1"/>
              <a:t>PostForm</a:t>
            </a:r>
            <a:endParaRPr lang="en-US" altLang="ko-KR" sz="2800" dirty="0"/>
          </a:p>
          <a:p>
            <a:pPr>
              <a:defRPr/>
            </a:pPr>
            <a:r>
              <a:rPr lang="en-US" altLang="ko-KR" sz="2400" dirty="0"/>
              <a:t> -   </a:t>
            </a:r>
            <a:r>
              <a:rPr lang="ko-KR" altLang="en-US" sz="2400" dirty="0"/>
              <a:t>글을 작성 또는 수정하는 기능을 수행</a:t>
            </a:r>
            <a:r>
              <a:rPr lang="en-US" altLang="ko-KR" sz="2400" dirty="0"/>
              <a:t>, </a:t>
            </a:r>
            <a:r>
              <a:rPr lang="ko-KR" altLang="en-US" sz="2400" dirty="0"/>
              <a:t>전달된 </a:t>
            </a:r>
            <a:r>
              <a:rPr lang="en-US" altLang="ko-KR" sz="2400" dirty="0"/>
              <a:t>post</a:t>
            </a:r>
            <a:r>
              <a:rPr lang="ko-KR" altLang="en-US" sz="2400" dirty="0"/>
              <a:t>의 유무에 따라 새 글을 작성하는 기능과 글을 수정하는 기능으로 나뉘어 작동한다</a:t>
            </a:r>
            <a:r>
              <a:rPr lang="en-US" altLang="ko-KR" sz="2400" dirty="0"/>
              <a:t>.</a:t>
            </a:r>
          </a:p>
          <a:p>
            <a:pPr>
              <a:defRPr/>
            </a:pPr>
            <a:endParaRPr lang="en-US" altLang="ko-KR" sz="3200" dirty="0"/>
          </a:p>
          <a:p>
            <a:pPr marL="192780" indent="-192780">
              <a:buFont typeface="Arial"/>
              <a:buChar char="•"/>
              <a:defRPr/>
            </a:pPr>
            <a:r>
              <a:rPr lang="ko-KR" altLang="en-US" sz="2800" dirty="0"/>
              <a:t>입력 내용관리</a:t>
            </a:r>
            <a:endParaRPr lang="en-US" altLang="ko-KR" sz="2800" dirty="0"/>
          </a:p>
          <a:p>
            <a:pPr>
              <a:defRPr/>
            </a:pPr>
            <a:r>
              <a:rPr lang="en-US" altLang="ko-KR" sz="2400" dirty="0"/>
              <a:t> - </a:t>
            </a:r>
            <a:r>
              <a:rPr lang="ko-KR" altLang="en-US" sz="2400" dirty="0"/>
              <a:t>글의 제목은 </a:t>
            </a:r>
            <a:r>
              <a:rPr lang="en-US" altLang="ko-KR" sz="2400" dirty="0"/>
              <a:t>title, </a:t>
            </a:r>
            <a:r>
              <a:rPr lang="ko-KR" altLang="en-US" sz="2400" dirty="0"/>
              <a:t>내용은 </a:t>
            </a:r>
            <a:r>
              <a:rPr lang="en-US" altLang="ko-KR" sz="2400" dirty="0"/>
              <a:t>content</a:t>
            </a:r>
            <a:r>
              <a:rPr lang="ko-KR" altLang="en-US" sz="2400" dirty="0"/>
              <a:t>로 관리한다</a:t>
            </a:r>
            <a:r>
              <a:rPr lang="en-US" altLang="ko-KR" sz="2400" dirty="0"/>
              <a:t>.</a:t>
            </a:r>
          </a:p>
          <a:p>
            <a:pPr>
              <a:defRPr/>
            </a:pPr>
            <a:endParaRPr lang="en-US" altLang="ko-KR" sz="2400" dirty="0"/>
          </a:p>
          <a:p>
            <a:pPr marL="192780" indent="-192780">
              <a:buFont typeface="Arial"/>
              <a:buChar char="•"/>
              <a:defRPr/>
            </a:pPr>
            <a:r>
              <a:rPr lang="ko-KR" altLang="en-US" sz="2800" dirty="0"/>
              <a:t>글 </a:t>
            </a:r>
            <a:r>
              <a:rPr lang="ko-KR" altLang="en-US" sz="2800" dirty="0" err="1"/>
              <a:t>수정시</a:t>
            </a:r>
            <a:r>
              <a:rPr lang="ko-KR" altLang="en-US" sz="2800" dirty="0"/>
              <a:t> 폼 초기화</a:t>
            </a:r>
            <a:endParaRPr lang="en-US" altLang="ko-KR" sz="2800" dirty="0"/>
          </a:p>
          <a:p>
            <a:pPr>
              <a:defRPr/>
            </a:pPr>
            <a:r>
              <a:rPr lang="en-US" altLang="ko-KR" sz="2400" dirty="0"/>
              <a:t> - </a:t>
            </a:r>
            <a:r>
              <a:rPr lang="ko-KR" altLang="en-US" sz="2400" dirty="0"/>
              <a:t>수정 모드일 경우 </a:t>
            </a:r>
            <a:r>
              <a:rPr lang="en-US" altLang="ko-KR" sz="2400" dirty="0"/>
              <a:t> </a:t>
            </a:r>
            <a:r>
              <a:rPr lang="en-US" altLang="ko-KR" sz="2400" dirty="0" err="1"/>
              <a:t>useEffect</a:t>
            </a:r>
            <a:r>
              <a:rPr lang="ko-KR" altLang="en-US" sz="2400" dirty="0"/>
              <a:t>를 통하여 </a:t>
            </a:r>
            <a:r>
              <a:rPr lang="en-US" altLang="ko-KR" sz="2400" dirty="0"/>
              <a:t>post</a:t>
            </a:r>
            <a:r>
              <a:rPr lang="ko-KR" altLang="en-US" sz="2400" dirty="0"/>
              <a:t>에 </a:t>
            </a:r>
            <a:r>
              <a:rPr lang="en-US" altLang="ko-KR" sz="2400" dirty="0"/>
              <a:t>title</a:t>
            </a:r>
            <a:r>
              <a:rPr lang="ko-KR" altLang="en-US" sz="2400" dirty="0"/>
              <a:t>과 </a:t>
            </a:r>
            <a:r>
              <a:rPr lang="en-US" altLang="ko-KR" sz="2400" dirty="0" err="1"/>
              <a:t>conten</a:t>
            </a:r>
            <a:r>
              <a:rPr lang="ko-KR" altLang="en-US" sz="2400" dirty="0"/>
              <a:t>값을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전달받어</a:t>
            </a:r>
            <a:r>
              <a:rPr lang="ko-KR" altLang="en-US" sz="2400" dirty="0"/>
              <a:t> 폼에 미리 작성하여 보여줍니다</a:t>
            </a:r>
            <a:r>
              <a:rPr lang="en-US" altLang="ko-KR" sz="2400" dirty="0"/>
              <a:t>.</a:t>
            </a:r>
          </a:p>
          <a:p>
            <a:pPr>
              <a:defRPr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36861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A8B8F-E0CA-0276-F7AA-B11114BE3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D7C14B-2D6E-E649-DA1E-2364F9814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F0C96E-EC0E-62D4-0834-496E975B7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A1E8B1D-4AE9-51D3-DA17-46781D5BE978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48D8E1-0DCD-870C-9493-C84B5EAB7C8B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2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F59C452D-C94E-4B8F-5A05-CBA915883FAD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spc="-100">
                <a:solidFill>
                  <a:srgbClr val="000000"/>
                </a:solidFill>
                <a:latin typeface="+mn-ea"/>
              </a:rPr>
              <a:t>댓글 작성 및 수정</a:t>
            </a:r>
            <a:endParaRPr 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3158" y="2530838"/>
            <a:ext cx="5027350" cy="46630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22070" y="2835802"/>
            <a:ext cx="5059420" cy="39605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1170" t="57160" r="1000" b="9530"/>
          <a:stretch>
            <a:fillRect/>
          </a:stretch>
        </p:blipFill>
        <p:spPr>
          <a:xfrm>
            <a:off x="800414" y="7788620"/>
            <a:ext cx="4921250" cy="17080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rcRect l="850" t="59890" r="710" b="2140"/>
          <a:stretch>
            <a:fillRect/>
          </a:stretch>
        </p:blipFill>
        <p:spPr>
          <a:xfrm>
            <a:off x="5721664" y="7842652"/>
            <a:ext cx="5134835" cy="17080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0591800" y="8953500"/>
            <a:ext cx="381000" cy="328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sz="135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A7A35FE-2775-98F2-CD3C-C39C71351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533144"/>
              </p:ext>
            </p:extLst>
          </p:nvPr>
        </p:nvGraphicFramePr>
        <p:xfrm>
          <a:off x="11058416" y="3662180"/>
          <a:ext cx="6841736" cy="3394405"/>
        </p:xfrm>
        <a:graphic>
          <a:graphicData uri="http://schemas.openxmlformats.org/drawingml/2006/table">
            <a:tbl>
              <a:tblPr/>
              <a:tblGrid>
                <a:gridCol w="1438384">
                  <a:extLst>
                    <a:ext uri="{9D8B030D-6E8A-4147-A177-3AD203B41FA5}">
                      <a16:colId xmlns:a16="http://schemas.microsoft.com/office/drawing/2014/main" val="3626387066"/>
                    </a:ext>
                  </a:extLst>
                </a:gridCol>
                <a:gridCol w="5403352">
                  <a:extLst>
                    <a:ext uri="{9D8B030D-6E8A-4147-A177-3AD203B41FA5}">
                      <a16:colId xmlns:a16="http://schemas.microsoft.com/office/drawing/2014/main" val="2407695220"/>
                    </a:ext>
                  </a:extLst>
                </a:gridCol>
              </a:tblGrid>
              <a:tr h="527988">
                <a:tc>
                  <a:txBody>
                    <a:bodyPr/>
                    <a:lstStyle/>
                    <a:p>
                      <a:r>
                        <a:rPr lang="ko-KR" altLang="en-US" sz="2400" b="1" dirty="0"/>
                        <a:t>로그인 여부 체크</a:t>
                      </a:r>
                      <a:endParaRPr lang="ko-KR" altLang="en-US" sz="2400" dirty="0"/>
                    </a:p>
                  </a:txBody>
                  <a:tcPr marL="85850" marR="85850" marT="42925" marB="42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/>
                        <a:t>사용자가 로그인 상태일 때만 댓글 작성이 가능합니다</a:t>
                      </a:r>
                      <a:r>
                        <a:rPr lang="en-US" altLang="ko-KR" sz="2000" dirty="0"/>
                        <a:t>.</a:t>
                      </a:r>
                    </a:p>
                  </a:txBody>
                  <a:tcPr marL="85850" marR="85850" marT="42925" marB="42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151965"/>
                  </a:ext>
                </a:extLst>
              </a:tr>
              <a:tr h="698455">
                <a:tc>
                  <a:txBody>
                    <a:bodyPr/>
                    <a:lstStyle/>
                    <a:p>
                      <a:endParaRPr lang="ko-KR" altLang="en-US" sz="2400" dirty="0"/>
                    </a:p>
                  </a:txBody>
                  <a:tcPr marL="85850" marR="85850" marT="42925" marB="42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 err="1"/>
                        <a:t>로그인되지</a:t>
                      </a:r>
                      <a:r>
                        <a:rPr lang="ko-KR" altLang="en-US" sz="2000" dirty="0"/>
                        <a:t> 않은 경우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작성 버튼이 비활성화되거나 로그인 요청 창을 띄웁니다</a:t>
                      </a:r>
                      <a:r>
                        <a:rPr lang="en-US" altLang="ko-KR" sz="2000" dirty="0"/>
                        <a:t>.</a:t>
                      </a:r>
                    </a:p>
                  </a:txBody>
                  <a:tcPr marL="85850" marR="85850" marT="42925" marB="42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838914"/>
                  </a:ext>
                </a:extLst>
              </a:tr>
              <a:tr h="698455">
                <a:tc>
                  <a:txBody>
                    <a:bodyPr/>
                    <a:lstStyle/>
                    <a:p>
                      <a:r>
                        <a:rPr lang="ko-KR" altLang="en-US" sz="2400" b="1" dirty="0"/>
                        <a:t>작성 시 동작</a:t>
                      </a:r>
                      <a:endParaRPr lang="ko-KR" altLang="en-US" sz="2400" dirty="0"/>
                    </a:p>
                  </a:txBody>
                  <a:tcPr marL="85850" marR="85850" marT="42925" marB="42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/>
                        <a:t>댓글 입력 후 </a:t>
                      </a:r>
                      <a:r>
                        <a:rPr lang="en-US" altLang="ko-KR" sz="2000" dirty="0"/>
                        <a:t>"</a:t>
                      </a:r>
                      <a:r>
                        <a:rPr lang="ko-KR" altLang="en-US" sz="2000" dirty="0"/>
                        <a:t>등록</a:t>
                      </a:r>
                      <a:r>
                        <a:rPr lang="en-US" altLang="ko-KR" sz="2000" dirty="0"/>
                        <a:t>" </a:t>
                      </a:r>
                      <a:r>
                        <a:rPr lang="ko-KR" altLang="en-US" sz="2000" dirty="0"/>
                        <a:t>버튼을 클릭하면 서버에 댓글 내용이 전송됩니다</a:t>
                      </a:r>
                      <a:r>
                        <a:rPr lang="en-US" altLang="ko-KR" sz="2000" dirty="0"/>
                        <a:t>.</a:t>
                      </a:r>
                    </a:p>
                  </a:txBody>
                  <a:tcPr marL="85850" marR="85850" marT="42925" marB="42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941"/>
                  </a:ext>
                </a:extLst>
              </a:tr>
              <a:tr h="576097">
                <a:tc>
                  <a:txBody>
                    <a:bodyPr/>
                    <a:lstStyle/>
                    <a:p>
                      <a:endParaRPr lang="ko-KR" altLang="en-US" sz="2400"/>
                    </a:p>
                  </a:txBody>
                  <a:tcPr marL="85850" marR="85850" marT="42925" marB="42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- </a:t>
                      </a:r>
                      <a:r>
                        <a:rPr lang="ko-KR" altLang="en-US" sz="2000" dirty="0"/>
                        <a:t>정상적으로 등록되면 화면에 실시간으로 반영됩니다</a:t>
                      </a:r>
                      <a:r>
                        <a:rPr lang="en-US" altLang="ko-KR" sz="2000" dirty="0"/>
                        <a:t>.</a:t>
                      </a:r>
                    </a:p>
                  </a:txBody>
                  <a:tcPr marL="85850" marR="85850" marT="42925" marB="42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113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8FE4F-2548-F196-E018-9B236326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DCCE41-EE7E-BAD6-D227-B5DDA2A48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EBF19F8-F802-5FC0-EF43-5F7B86559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2197100"/>
            <a:ext cx="8483600" cy="1143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B3EB763-748D-B450-E948-108377D12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" y="3619500"/>
            <a:ext cx="8483600" cy="6184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2A2FCA9-A47C-DE8D-8A5F-A509BC2B1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2197100"/>
            <a:ext cx="8483600" cy="76073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8E6BE2B-8336-A6CF-2DCD-495F4BB75135}"/>
              </a:ext>
            </a:extLst>
          </p:cNvPr>
          <p:cNvSpPr txBox="1"/>
          <p:nvPr/>
        </p:nvSpPr>
        <p:spPr>
          <a:xfrm>
            <a:off x="914400" y="4305300"/>
            <a:ext cx="7658100" cy="400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ko-KR" altLang="en-US" sz="280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0606725-916C-D082-E4C1-3E6E1F8A8FBA}"/>
              </a:ext>
            </a:extLst>
          </p:cNvPr>
          <p:cNvSpPr txBox="1"/>
          <p:nvPr/>
        </p:nvSpPr>
        <p:spPr>
          <a:xfrm>
            <a:off x="1130300" y="2565400"/>
            <a:ext cx="71755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36119"/>
              </a:lnSpc>
            </a:pPr>
            <a:r>
              <a:rPr lang="ko-KR" altLang="en-US" sz="3400" b="1" i="0" u="none" strike="noStrike" spc="-100">
                <a:solidFill>
                  <a:srgbClr val="000000"/>
                </a:solidFill>
                <a:latin typeface="+mn-ea"/>
              </a:rPr>
              <a:t>댓글 관리하기 위해 메뉴를 사용</a:t>
            </a:r>
            <a:endParaRPr lang="ko-KR" sz="34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86AEBB5-8147-6841-D47F-96D66E84F9D4}"/>
              </a:ext>
            </a:extLst>
          </p:cNvPr>
          <p:cNvSpPr txBox="1"/>
          <p:nvPr/>
        </p:nvSpPr>
        <p:spPr>
          <a:xfrm>
            <a:off x="5156200" y="787400"/>
            <a:ext cx="797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1" i="0" u="none" strike="noStrike" spc="-100" dirty="0">
                <a:solidFill>
                  <a:srgbClr val="000000"/>
                </a:solidFill>
                <a:latin typeface="+mn-ea"/>
              </a:rPr>
              <a:t>게시판 조회 및 수정</a:t>
            </a:r>
            <a:endParaRPr lang="ko-KR" altLang="ko-KR" sz="4800" b="1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939B40E-2965-6920-86CA-AF2C136B0392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E1286-2500-3A63-51E9-257AB9A9B268}"/>
              </a:ext>
            </a:extLst>
          </p:cNvPr>
          <p:cNvSpPr txBox="1"/>
          <p:nvPr/>
        </p:nvSpPr>
        <p:spPr>
          <a:xfrm>
            <a:off x="882650" y="4234543"/>
            <a:ext cx="765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7CC3D22-037D-35D9-87F1-CADAC8DDA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599098"/>
              </p:ext>
            </p:extLst>
          </p:nvPr>
        </p:nvGraphicFramePr>
        <p:xfrm>
          <a:off x="1003300" y="4162834"/>
          <a:ext cx="6985602" cy="2251804"/>
        </p:xfrm>
        <a:graphic>
          <a:graphicData uri="http://schemas.openxmlformats.org/drawingml/2006/table">
            <a:tbl>
              <a:tblPr firstRow="1" bandRow="1"/>
              <a:tblGrid>
                <a:gridCol w="232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9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dirty="0"/>
                        <a:t>권한 대상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dirty="0"/>
                        <a:t>댓글 수정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/>
                        <a:t>댓글 삭제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9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2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댓글</a:t>
                      </a:r>
                      <a:r>
                        <a:rPr sz="2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 </a:t>
                      </a:r>
                      <a:r>
                        <a:rPr sz="2400" b="0" i="0" strike="noStrik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작성자</a:t>
                      </a:r>
                      <a:endParaRPr sz="2400" b="0" i="0" strike="noStrike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2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✅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2400" b="0" i="0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✅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9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2400" b="0" i="0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게시글 작성자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2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❌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2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✅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9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2400" b="0" i="0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관리자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2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❌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sz="2400" b="0" i="0" strike="noStrik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✅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9729160-2EC4-684B-9C06-1DBBBDE992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8528" y="6754240"/>
            <a:ext cx="5714849" cy="18944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F5CFF2-BF42-E199-34C1-93B3898F72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62088" y="6723182"/>
            <a:ext cx="912523" cy="11693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BF0782-80F8-1806-AC82-21D8E07E36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81567" y="8255638"/>
            <a:ext cx="582120" cy="7130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534B3E-1A42-37B6-26E1-437822CA4D05}"/>
              </a:ext>
            </a:extLst>
          </p:cNvPr>
          <p:cNvSpPr/>
          <p:nvPr/>
        </p:nvSpPr>
        <p:spPr>
          <a:xfrm>
            <a:off x="6511591" y="7268130"/>
            <a:ext cx="194009" cy="216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sz="135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2230" y="2750393"/>
            <a:ext cx="8025028" cy="67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1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7DAB3-0AB3-90BD-F97B-CFF1E43D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8">
            <a:extLst>
              <a:ext uri="{FF2B5EF4-FFF2-40B4-BE49-F238E27FC236}">
                <a16:creationId xmlns:a16="http://schemas.microsoft.com/office/drawing/2014/main" id="{BB76A504-0DF5-B64F-C461-3462954C9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615" y="5470558"/>
            <a:ext cx="5449346" cy="465132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E2EDA2E-31DC-ED83-96F7-1A9A8812E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DDF550-08A2-9BEA-9103-D0B500E5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070" y="5433896"/>
            <a:ext cx="5449346" cy="465132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BB10E8CE-F668-003C-7496-E1B26A1C7D79}"/>
              </a:ext>
            </a:extLst>
          </p:cNvPr>
          <p:cNvSpPr txBox="1"/>
          <p:nvPr/>
        </p:nvSpPr>
        <p:spPr>
          <a:xfrm>
            <a:off x="5549900" y="787400"/>
            <a:ext cx="7188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게시글 조회 및 수정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4BAE78B-C7BB-D397-04F7-5C57526F527D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4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94313" y="5603023"/>
            <a:ext cx="5099374" cy="43101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555942" y="5603023"/>
            <a:ext cx="5084078" cy="431019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4ADBAB0-BB37-7C27-22D7-35E94260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14" y="5431020"/>
            <a:ext cx="5449346" cy="46513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8584" y="5597580"/>
            <a:ext cx="5085026" cy="43569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820AC1-4CDC-9F47-283D-03DC3B5BA0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4657" y="2165053"/>
            <a:ext cx="5653615" cy="2880962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AFFCC63-B7AB-FD6F-6FD1-0FE567BB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172359"/>
              </p:ext>
            </p:extLst>
          </p:nvPr>
        </p:nvGraphicFramePr>
        <p:xfrm>
          <a:off x="7558624" y="2229757"/>
          <a:ext cx="9891176" cy="2589303"/>
        </p:xfrm>
        <a:graphic>
          <a:graphicData uri="http://schemas.openxmlformats.org/drawingml/2006/table">
            <a:tbl>
              <a:tblPr/>
              <a:tblGrid>
                <a:gridCol w="1541889">
                  <a:extLst>
                    <a:ext uri="{9D8B030D-6E8A-4147-A177-3AD203B41FA5}">
                      <a16:colId xmlns:a16="http://schemas.microsoft.com/office/drawing/2014/main" val="4161074217"/>
                    </a:ext>
                  </a:extLst>
                </a:gridCol>
                <a:gridCol w="8349287">
                  <a:extLst>
                    <a:ext uri="{9D8B030D-6E8A-4147-A177-3AD203B41FA5}">
                      <a16:colId xmlns:a16="http://schemas.microsoft.com/office/drawing/2014/main" val="3641397711"/>
                    </a:ext>
                  </a:extLst>
                </a:gridCol>
              </a:tblGrid>
              <a:tr h="665592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onEdit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400" dirty="0"/>
                        <a:t>- </a:t>
                      </a:r>
                      <a:r>
                        <a:rPr lang="ko-KR" altLang="en-US" sz="2400" dirty="0"/>
                        <a:t>수정 버튼 클릭 시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작성자인지 확인 → 수정 페이지 이동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901148"/>
                  </a:ext>
                </a:extLst>
              </a:tr>
              <a:tr h="642983">
                <a:tc>
                  <a:txBody>
                    <a:bodyPr/>
                    <a:lstStyle/>
                    <a:p>
                      <a:endParaRPr lang="ko-KR" alt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400" dirty="0"/>
                        <a:t>- </a:t>
                      </a:r>
                      <a:r>
                        <a:rPr lang="ko-KR" altLang="en-US" sz="2400" dirty="0"/>
                        <a:t>권한이 없으면 에러 메시지 표시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294288"/>
                  </a:ext>
                </a:extLst>
              </a:tr>
              <a:tr h="640364">
                <a:tc>
                  <a:txBody>
                    <a:bodyPr/>
                    <a:lstStyle/>
                    <a:p>
                      <a:r>
                        <a:rPr lang="en-US" sz="2400" b="1"/>
                        <a:t>onDelete</a:t>
                      </a:r>
                      <a:endParaRPr lang="en-US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400" dirty="0"/>
                        <a:t>- </a:t>
                      </a:r>
                      <a:r>
                        <a:rPr lang="ko-KR" altLang="en-US" sz="2400" dirty="0"/>
                        <a:t>삭제 버튼 클릭 시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작성자 또는 관리자 여부 확인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255023"/>
                  </a:ext>
                </a:extLst>
              </a:tr>
              <a:tr h="640364">
                <a:tc>
                  <a:txBody>
                    <a:bodyPr/>
                    <a:lstStyle/>
                    <a:p>
                      <a:endParaRPr lang="ko-KR" altLang="en-US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400" dirty="0"/>
                        <a:t>- </a:t>
                      </a:r>
                      <a:r>
                        <a:rPr lang="ko-KR" altLang="en-US" sz="2400" dirty="0"/>
                        <a:t>권한이 있을 경우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서버에 삭제 요청 → </a:t>
                      </a:r>
                      <a:r>
                        <a:rPr lang="en-US" altLang="ko-KR" sz="2400" dirty="0"/>
                        <a:t>UI </a:t>
                      </a:r>
                      <a:r>
                        <a:rPr lang="ko-KR" altLang="en-US" sz="2400" dirty="0"/>
                        <a:t>업데이트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700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163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02F07-3A2D-A16D-504A-618D58E4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BF4E96-6C57-6910-37E2-712C6A6CD560}"/>
              </a:ext>
            </a:extLst>
          </p:cNvPr>
          <p:cNvSpPr txBox="1"/>
          <p:nvPr/>
        </p:nvSpPr>
        <p:spPr>
          <a:xfrm>
            <a:off x="721519" y="5629273"/>
            <a:ext cx="6593681" cy="3679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dirty="0">
                <a:latin typeface="+mn-ea"/>
                <a:cs typeface="+mj-cs"/>
              </a:rPr>
              <a:t>AI </a:t>
            </a:r>
            <a:r>
              <a:rPr lang="ko-KR" altLang="en-US" sz="5400" dirty="0">
                <a:latin typeface="+mn-ea"/>
                <a:cs typeface="+mj-cs"/>
              </a:rPr>
              <a:t>요약 </a:t>
            </a:r>
            <a:r>
              <a:rPr lang="en-US" altLang="ko-KR" sz="5400" dirty="0">
                <a:latin typeface="+mn-ea"/>
                <a:cs typeface="+mj-cs"/>
              </a:rPr>
              <a:t>API </a:t>
            </a:r>
            <a:r>
              <a:rPr lang="ko-KR" altLang="en-US" sz="5400" dirty="0">
                <a:latin typeface="+mn-ea"/>
                <a:cs typeface="+mj-cs"/>
              </a:rPr>
              <a:t>활용</a:t>
            </a:r>
            <a:endParaRPr lang="en-US" altLang="ko-KR" sz="5400" dirty="0">
              <a:latin typeface="+mn-ea"/>
              <a:cs typeface="+mj-cs"/>
            </a:endParaRPr>
          </a:p>
        </p:txBody>
      </p:sp>
      <p:pic>
        <p:nvPicPr>
          <p:cNvPr id="4" name="그림 3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7BB227-FFE0-5CD7-8886-0C63329674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27" b="11241"/>
          <a:stretch>
            <a:fillRect/>
          </a:stretch>
        </p:blipFill>
        <p:spPr>
          <a:xfrm>
            <a:off x="20" y="10"/>
            <a:ext cx="18287980" cy="556590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0CE8FE-170A-775F-842B-C8B675B85279}"/>
              </a:ext>
            </a:extLst>
          </p:cNvPr>
          <p:cNvSpPr txBox="1"/>
          <p:nvPr/>
        </p:nvSpPr>
        <p:spPr>
          <a:xfrm>
            <a:off x="6335973" y="5629275"/>
            <a:ext cx="11228119" cy="3679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745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4D6C58-E201-8833-7974-F70BCBB0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05055D-99FC-6B07-3C72-3E4BA51D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B6EFEEBD-1D0E-1FB1-1E2F-4FE888C3E77C}"/>
              </a:ext>
            </a:extLst>
          </p:cNvPr>
          <p:cNvSpPr txBox="1"/>
          <p:nvPr/>
        </p:nvSpPr>
        <p:spPr>
          <a:xfrm>
            <a:off x="5549900" y="787400"/>
            <a:ext cx="7188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게시글 요약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4589F4C-7C0C-4F46-5169-B4D5D8DBBFCF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4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C742485-7EAF-61E1-6EBF-4ED4FEE8D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2051050"/>
            <a:ext cx="17335500" cy="78792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AB03F6-489F-995D-0CAF-C1F0077E6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905" y="2476500"/>
            <a:ext cx="6880225" cy="4577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199ADF-A892-63D5-F76A-15E34542B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2476500"/>
            <a:ext cx="8077200" cy="6481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12363-E706-9C35-102C-5C60AE01BFBC}"/>
              </a:ext>
            </a:extLst>
          </p:cNvPr>
          <p:cNvSpPr txBox="1"/>
          <p:nvPr/>
        </p:nvSpPr>
        <p:spPr>
          <a:xfrm>
            <a:off x="1066800" y="7451120"/>
            <a:ext cx="779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사용자가 보낸 게시글 내용 </a:t>
            </a:r>
            <a:r>
              <a:rPr lang="en-US" altLang="ko-KR" sz="2400" dirty="0"/>
              <a:t>-&gt;</a:t>
            </a:r>
            <a:r>
              <a:rPr lang="ko-KR" altLang="en-US" sz="2400" dirty="0"/>
              <a:t> </a:t>
            </a:r>
            <a:r>
              <a:rPr lang="en-US" altLang="ko-KR" sz="2400" dirty="0"/>
              <a:t>OpenAI GPT</a:t>
            </a:r>
            <a:r>
              <a:rPr lang="ko-KR" altLang="en-US" sz="2400" dirty="0"/>
              <a:t>에게 전달하여 요약 요청</a:t>
            </a:r>
            <a:endParaRPr lang="en-US" altLang="ko-KR" sz="2400" dirty="0"/>
          </a:p>
          <a:p>
            <a:r>
              <a:rPr lang="en-US" altLang="ko-KR" sz="2400" dirty="0"/>
              <a:t>GPT</a:t>
            </a:r>
            <a:r>
              <a:rPr lang="ko-KR" altLang="en-US" sz="2400" dirty="0"/>
              <a:t>가 생성한 요약 결과를 받아 </a:t>
            </a:r>
            <a:r>
              <a:rPr lang="en-US" altLang="ko-KR" sz="2400" dirty="0"/>
              <a:t>JSON </a:t>
            </a:r>
            <a:r>
              <a:rPr lang="ko-KR" altLang="en-US" sz="2400" dirty="0"/>
              <a:t>형식으로 클라이언트에 반환합니다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2887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227C7-FC4F-02F3-3F34-0D7AF147E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D45DDFD-40EC-7748-3CE5-D7199A9B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EC297870-9539-344D-7C30-58363C37A9DF}"/>
              </a:ext>
            </a:extLst>
          </p:cNvPr>
          <p:cNvSpPr txBox="1"/>
          <p:nvPr/>
        </p:nvSpPr>
        <p:spPr>
          <a:xfrm>
            <a:off x="4521200" y="762000"/>
            <a:ext cx="9232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altLang="ko-KR" sz="4800" spc="-100" dirty="0">
                <a:solidFill>
                  <a:srgbClr val="000000"/>
                </a:solidFill>
                <a:latin typeface="+mn-ea"/>
              </a:rPr>
              <a:t>Open AI</a:t>
            </a:r>
            <a:r>
              <a:rPr lang="ko-KR" altLang="en-US" sz="4800" spc="-100" dirty="0">
                <a:solidFill>
                  <a:srgbClr val="000000"/>
                </a:solidFill>
                <a:latin typeface="+mn-ea"/>
              </a:rPr>
              <a:t>를 활용하여 게시글 요약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965357-D35C-719F-CCD2-F67AD101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90900"/>
            <a:ext cx="7473842" cy="19454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FDC2BE-8B8A-1E3A-4A4E-3EBD188BC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390900"/>
            <a:ext cx="943796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5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0B4D8-51E6-7584-BE40-CA014D04D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DE4C5A-A974-35F6-FD7A-4911AE2D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38" y="2127398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C32E1DB-FD30-151A-04B7-E5591AEF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2A49B2D-3903-9073-7833-6214DA9111B3}"/>
              </a:ext>
            </a:extLst>
          </p:cNvPr>
          <p:cNvSpPr txBox="1"/>
          <p:nvPr/>
        </p:nvSpPr>
        <p:spPr>
          <a:xfrm>
            <a:off x="1003300" y="2933700"/>
            <a:ext cx="11023600" cy="2743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3200" dirty="0" err="1"/>
              <a:t>ㄴㄴ</a:t>
            </a:r>
            <a:endParaRPr lang="ko-KR" altLang="en-US" sz="3200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73B28B-29C8-778F-6EDF-C511A8B231C7}"/>
              </a:ext>
            </a:extLst>
          </p:cNvPr>
          <p:cNvSpPr txBox="1"/>
          <p:nvPr/>
        </p:nvSpPr>
        <p:spPr>
          <a:xfrm>
            <a:off x="14897100" y="901700"/>
            <a:ext cx="245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endParaRPr lang="ko-KR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AE48BFB-E135-87E6-6646-0BC084E70A5A}"/>
              </a:ext>
            </a:extLst>
          </p:cNvPr>
          <p:cNvSpPr txBox="1"/>
          <p:nvPr/>
        </p:nvSpPr>
        <p:spPr>
          <a:xfrm>
            <a:off x="5549900" y="7874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프로젝트 협업</a:t>
            </a:r>
            <a:endParaRPr lang="en-US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89C5A3-19A0-0A06-367D-35BFB3A8A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3" y="2535632"/>
            <a:ext cx="5461000" cy="59037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4C4D06-7D77-C25B-ABA3-3F6285326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222" y="2497532"/>
            <a:ext cx="5053718" cy="53478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3AED17-FF3F-C505-AE09-8143E210A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5253" y="5966452"/>
            <a:ext cx="5952947" cy="32714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BCD348-46DD-D997-8A2E-1E6ED59D5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8685" y="2510232"/>
            <a:ext cx="5952947" cy="31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77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79550" y="2086874"/>
            <a:ext cx="8255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189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5"/>
              </a:rPr>
              <a:t>https://github.com/2025WEB-React-Flask/Flask</a:t>
            </a:r>
            <a:endParaRPr lang="en-US" sz="3000" b="0" i="0" u="none" strike="noStrike" spc="-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16600" y="787400"/>
            <a:ext cx="6642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프로젝트 실습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6</a:t>
            </a:r>
          </a:p>
        </p:txBody>
      </p:sp>
      <p:pic>
        <p:nvPicPr>
          <p:cNvPr id="8" name="내용 개체 틀 12">
            <a:extLst>
              <a:ext uri="{FF2B5EF4-FFF2-40B4-BE49-F238E27FC236}">
                <a16:creationId xmlns:a16="http://schemas.microsoft.com/office/drawing/2014/main" id="{BDD6AB52-254F-5EF2-3516-2EB609A61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550" y="2836414"/>
            <a:ext cx="14389100" cy="658301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C1840-B465-89C4-4031-6AAA9506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6E268D-F2EB-CF19-B4DC-2F05A461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4EDC28-DD6A-1031-7757-5053AD47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0EEB52A-A166-DF80-992D-F8AE1BFBA8D4}"/>
              </a:ext>
            </a:extLst>
          </p:cNvPr>
          <p:cNvSpPr txBox="1"/>
          <p:nvPr/>
        </p:nvSpPr>
        <p:spPr>
          <a:xfrm>
            <a:off x="1017677" y="2857500"/>
            <a:ext cx="14217650" cy="2675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189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200" dirty="0"/>
              <a:t> </a:t>
            </a:r>
            <a:r>
              <a:rPr lang="ko-KR" altLang="en-US" sz="3200" dirty="0"/>
              <a:t>파일 가져오기</a:t>
            </a:r>
            <a:endParaRPr lang="en-US" altLang="ko-KR" sz="3200" dirty="0"/>
          </a:p>
          <a:p>
            <a:pPr lvl="0" algn="l">
              <a:lnSpc>
                <a:spcPct val="151890"/>
              </a:lnSpc>
              <a:buClr>
                <a:srgbClr val="000000"/>
              </a:buClr>
            </a:pPr>
            <a:r>
              <a:rPr lang="en-US" altLang="ko-KR" sz="3200" dirty="0"/>
              <a:t> - </a:t>
            </a:r>
            <a:r>
              <a:rPr lang="en-US" altLang="ko-KR" sz="2800" dirty="0" err="1"/>
              <a:t>cmd</a:t>
            </a:r>
            <a:r>
              <a:rPr lang="ko-KR" altLang="en-US" sz="2800" dirty="0"/>
              <a:t>를 열어준 후 원하는 경로에</a:t>
            </a:r>
            <a:r>
              <a:rPr lang="en-US" altLang="ko-KR" sz="2800" dirty="0"/>
              <a:t> </a:t>
            </a:r>
          </a:p>
          <a:p>
            <a:pPr lvl="0" algn="l">
              <a:lnSpc>
                <a:spcPct val="151890"/>
              </a:lnSpc>
              <a:buClr>
                <a:srgbClr val="000000"/>
              </a:buClr>
            </a:pPr>
            <a:r>
              <a:rPr lang="en-US" altLang="ko-KR" sz="2800" dirty="0"/>
              <a:t>git clone </a:t>
            </a:r>
            <a:r>
              <a:rPr lang="en-US" altLang="ko-KR" sz="2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https://github.com/2025WEB-React-Flask/Flask.git</a:t>
            </a:r>
            <a:r>
              <a:rPr lang="en-US" altLang="ko-KR" sz="2800" dirty="0"/>
              <a:t> </a:t>
            </a:r>
            <a:r>
              <a:rPr lang="ko-KR" altLang="en-US" sz="2800" dirty="0"/>
              <a:t>입력</a:t>
            </a:r>
            <a:r>
              <a:rPr lang="en-US" altLang="ko-KR" sz="2800" dirty="0"/>
              <a:t> </a:t>
            </a:r>
            <a:endParaRPr lang="en-US" sz="2800" b="0" i="0" u="none" strike="noStrike" spc="-200" dirty="0"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EF4E05-E282-41F4-7081-3F84CEC1E4F5}"/>
              </a:ext>
            </a:extLst>
          </p:cNvPr>
          <p:cNvSpPr txBox="1"/>
          <p:nvPr/>
        </p:nvSpPr>
        <p:spPr>
          <a:xfrm>
            <a:off x="5816600" y="787400"/>
            <a:ext cx="6642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프로젝트 실습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68B0A34-EF23-0AE9-CF20-D2917C23E48D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6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64D80C-2A7A-3E67-1F27-E990FFFBE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15" y="6380318"/>
            <a:ext cx="7210485" cy="2692246"/>
          </a:xfrm>
          <a:prstGeom prst="rect">
            <a:avLst/>
          </a:prstGeom>
        </p:spPr>
      </p:pic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DA7D0E9E-116B-421D-C667-7926A43FA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0" y="5621181"/>
            <a:ext cx="8574865" cy="34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11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CC3E7-C536-4566-D69A-15753D460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9FD9AE-8A7A-6073-CC5C-3A89B68E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AAE4E1-AEC3-9EFF-D574-8E74A07BC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DA52C50-6D88-7175-D7E5-31B8BC200B1A}"/>
              </a:ext>
            </a:extLst>
          </p:cNvPr>
          <p:cNvSpPr txBox="1"/>
          <p:nvPr/>
        </p:nvSpPr>
        <p:spPr>
          <a:xfrm>
            <a:off x="1446482" y="3275053"/>
            <a:ext cx="12922250" cy="2675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189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200" kern="1200" dirty="0">
                <a:latin typeface="+mj-lt"/>
                <a:ea typeface="+mj-ea"/>
                <a:cs typeface="+mj-cs"/>
              </a:rPr>
              <a:t>의존성 파일 설치</a:t>
            </a:r>
            <a:endParaRPr lang="en-US" altLang="ko-KR" sz="3200" kern="1200" dirty="0">
              <a:latin typeface="+mj-lt"/>
              <a:ea typeface="+mj-ea"/>
              <a:cs typeface="+mj-cs"/>
            </a:endParaRPr>
          </a:p>
          <a:p>
            <a:pPr lvl="0" algn="l">
              <a:lnSpc>
                <a:spcPct val="151890"/>
              </a:lnSpc>
              <a:buClr>
                <a:srgbClr val="000000"/>
              </a:buClr>
            </a:pPr>
            <a:r>
              <a:rPr lang="en-US" sz="2400" b="0" i="0" u="none" strike="noStrike" spc="-200" dirty="0">
                <a:latin typeface="+mj-lt"/>
                <a:ea typeface="+mj-ea"/>
                <a:cs typeface="+mj-cs"/>
              </a:rPr>
              <a:t> -</a:t>
            </a:r>
            <a:r>
              <a:rPr lang="en-US" sz="2400" spc="-20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2400" spc="-200" dirty="0">
                <a:latin typeface="+mj-lt"/>
                <a:ea typeface="+mj-ea"/>
                <a:cs typeface="+mj-cs"/>
              </a:rPr>
              <a:t>해당 파일 터미널에서 </a:t>
            </a:r>
            <a:endParaRPr lang="en-US" altLang="ko-KR" sz="2400" spc="-200" dirty="0">
              <a:latin typeface="+mj-lt"/>
              <a:ea typeface="+mj-ea"/>
              <a:cs typeface="+mj-cs"/>
            </a:endParaRPr>
          </a:p>
          <a:p>
            <a:pPr lvl="0" algn="l">
              <a:lnSpc>
                <a:spcPct val="151890"/>
              </a:lnSpc>
              <a:buClr>
                <a:srgbClr val="000000"/>
              </a:buClr>
            </a:pPr>
            <a:r>
              <a:rPr lang="en-US" altLang="ko-KR" sz="2400" kern="1200" dirty="0">
                <a:ea typeface="+mj-ea"/>
                <a:cs typeface="+mj-cs"/>
              </a:rPr>
              <a:t>Pip install –r flask.txt </a:t>
            </a:r>
            <a:r>
              <a:rPr lang="ko-KR" altLang="en-US" sz="2400" kern="1200" dirty="0">
                <a:ea typeface="+mj-ea"/>
                <a:cs typeface="+mj-cs"/>
              </a:rPr>
              <a:t>입력</a:t>
            </a:r>
            <a:endParaRPr lang="en-US" sz="2400" b="0" i="0" u="none" strike="noStrike" spc="-200" dirty="0"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B63BB29-642F-8B76-38F0-542AF8ABB61C}"/>
              </a:ext>
            </a:extLst>
          </p:cNvPr>
          <p:cNvSpPr txBox="1"/>
          <p:nvPr/>
        </p:nvSpPr>
        <p:spPr>
          <a:xfrm>
            <a:off x="5816600" y="787400"/>
            <a:ext cx="6642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프로젝트 실습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2122DD3-A91C-44AF-E276-05A31884C72D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6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32634FC-E56B-9D85-2A71-0D91083111FB}"/>
              </a:ext>
            </a:extLst>
          </p:cNvPr>
          <p:cNvSpPr txBox="1">
            <a:spLocks/>
          </p:cNvSpPr>
          <p:nvPr/>
        </p:nvSpPr>
        <p:spPr>
          <a:xfrm>
            <a:off x="5775376" y="1264009"/>
            <a:ext cx="10906223" cy="1706244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altLang="ko-KR" sz="1400">
                <a:solidFill>
                  <a:srgbClr val="FFFFFF"/>
                </a:solidFill>
              </a:rPr>
              <a:t>`</a:t>
            </a:r>
            <a:endParaRPr lang="en-US" altLang="ko-KR" sz="1400" dirty="0">
              <a:solidFill>
                <a:srgbClr val="FFFFFF"/>
              </a:solidFill>
            </a:endParaRP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0FB2281-231C-3FCF-86AB-DC24A4AFA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00" y="2552699"/>
            <a:ext cx="10375900" cy="68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8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68013A-086A-4852-255F-6E221C2A3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3BF31A-D8E4-78BB-A606-44950605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D29AF67-D002-A14F-9949-B30C7AF02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2DF6CC6-9770-4F4F-9435-4F8DF25A8EF5}"/>
              </a:ext>
            </a:extLst>
          </p:cNvPr>
          <p:cNvSpPr txBox="1"/>
          <p:nvPr/>
        </p:nvSpPr>
        <p:spPr>
          <a:xfrm>
            <a:off x="1060606" y="3812766"/>
            <a:ext cx="5859160" cy="26722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189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400" kern="1200" dirty="0">
                <a:latin typeface="+mj-lt"/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</a:t>
            </a:r>
            <a:r>
              <a:rPr lang="ko-KR" altLang="en-US" sz="2400" kern="1200" dirty="0">
                <a:latin typeface="+mj-lt"/>
                <a:ea typeface="+mj-ea"/>
                <a:cs typeface="+mj-cs"/>
              </a:rPr>
              <a:t>에 접속</a:t>
            </a:r>
            <a:endParaRPr lang="en-US" altLang="ko-KR" sz="2400" kern="1200" dirty="0">
              <a:latin typeface="+mj-lt"/>
              <a:ea typeface="+mj-ea"/>
              <a:cs typeface="+mj-cs"/>
            </a:endParaRPr>
          </a:p>
          <a:p>
            <a:pPr marL="342900" lvl="0" indent="-342900" algn="l">
              <a:lnSpc>
                <a:spcPct val="15189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kern="1200" dirty="0">
                <a:latin typeface="+mj-lt"/>
                <a:ea typeface="+mj-ea"/>
                <a:cs typeface="+mj-cs"/>
              </a:rPr>
              <a:t>회원가입 진행</a:t>
            </a:r>
            <a:endParaRPr lang="en-US" altLang="ko-KR" sz="2400" kern="1200" dirty="0">
              <a:latin typeface="+mj-lt"/>
              <a:ea typeface="+mj-ea"/>
              <a:cs typeface="+mj-cs"/>
            </a:endParaRPr>
          </a:p>
          <a:p>
            <a:pPr marL="342900" lvl="0" indent="-342900" algn="l">
              <a:lnSpc>
                <a:spcPct val="15189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kern="1200" dirty="0">
                <a:ea typeface="+mj-ea"/>
                <a:cs typeface="+mj-cs"/>
              </a:rPr>
              <a:t>오른쪽 상단 검색 창에 </a:t>
            </a:r>
            <a:r>
              <a:rPr lang="en-US" altLang="ko-KR" sz="2400" kern="1200" dirty="0">
                <a:ea typeface="+mj-ea"/>
                <a:cs typeface="+mj-cs"/>
              </a:rPr>
              <a:t>View API keys</a:t>
            </a:r>
            <a:r>
              <a:rPr lang="ko-KR" altLang="en-US" sz="2400" kern="1200" dirty="0">
                <a:ea typeface="+mj-ea"/>
                <a:cs typeface="+mj-cs"/>
              </a:rPr>
              <a:t>를 검색 후 들어가준다</a:t>
            </a:r>
            <a:r>
              <a:rPr lang="en-US" altLang="ko-KR" sz="2400" kern="1200" dirty="0">
                <a:ea typeface="+mj-ea"/>
                <a:cs typeface="+mj-cs"/>
              </a:rPr>
              <a:t>. API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715245-5227-4953-FBF7-F09BFC52B3D4}"/>
              </a:ext>
            </a:extLst>
          </p:cNvPr>
          <p:cNvSpPr txBox="1"/>
          <p:nvPr/>
        </p:nvSpPr>
        <p:spPr>
          <a:xfrm>
            <a:off x="5816600" y="787400"/>
            <a:ext cx="6642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프로젝트 실습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852B424-EA2D-6C37-AA2D-840264F8F83A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6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7612D19-0718-39DD-5DBF-BD44D01430B2}"/>
              </a:ext>
            </a:extLst>
          </p:cNvPr>
          <p:cNvSpPr txBox="1">
            <a:spLocks/>
          </p:cNvSpPr>
          <p:nvPr/>
        </p:nvSpPr>
        <p:spPr>
          <a:xfrm>
            <a:off x="5775376" y="1264009"/>
            <a:ext cx="10906223" cy="1706244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altLang="ko-KR" sz="1400">
                <a:solidFill>
                  <a:srgbClr val="FFFFFF"/>
                </a:solidFill>
              </a:rPr>
              <a:t>`</a:t>
            </a:r>
            <a:endParaRPr lang="en-US" altLang="ko-KR" sz="1400" dirty="0">
              <a:solidFill>
                <a:srgbClr val="FFFFFF"/>
              </a:solidFill>
            </a:endParaRP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1DAFEA39-0431-6269-AB52-569231D0C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265" y="2399471"/>
            <a:ext cx="6182402" cy="5363234"/>
          </a:xfrm>
          <a:prstGeom prst="rect">
            <a:avLst/>
          </a:prstGeom>
        </p:spPr>
      </p:pic>
      <p:pic>
        <p:nvPicPr>
          <p:cNvPr id="10" name="내용 개체 틀 16">
            <a:extLst>
              <a:ext uri="{FF2B5EF4-FFF2-40B4-BE49-F238E27FC236}">
                <a16:creationId xmlns:a16="http://schemas.microsoft.com/office/drawing/2014/main" id="{4D365BC0-8A4D-DE9D-DE95-8DB61BF45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5741" y="3768196"/>
            <a:ext cx="7321822" cy="53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4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AE5C6-F122-99F2-D625-0FF5A6E04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9ED0D4-5489-C3DA-876A-A3EAEF9C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6F6F7C-4FFE-FF4F-01DA-840C8717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D64CDF6-768B-7072-BEEF-83C0B144C83F}"/>
              </a:ext>
            </a:extLst>
          </p:cNvPr>
          <p:cNvSpPr txBox="1"/>
          <p:nvPr/>
        </p:nvSpPr>
        <p:spPr>
          <a:xfrm>
            <a:off x="1479550" y="6362701"/>
            <a:ext cx="15698518" cy="2675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lvl="0" indent="-514350" algn="l">
              <a:lnSpc>
                <a:spcPct val="151890"/>
              </a:lnSpc>
              <a:buClr>
                <a:srgbClr val="000000"/>
              </a:buClr>
              <a:buAutoNum type="arabicPeriod"/>
            </a:pPr>
            <a:r>
              <a:rPr lang="ko-KR" altLang="en-US" sz="2400" dirty="0"/>
              <a:t>중간에 </a:t>
            </a:r>
            <a:r>
              <a:rPr lang="en-US" altLang="ko-KR" sz="2400" dirty="0"/>
              <a:t>Create new secret key</a:t>
            </a:r>
            <a:r>
              <a:rPr lang="ko-KR" altLang="en-US" sz="2400" dirty="0"/>
              <a:t>를 선택합니다</a:t>
            </a:r>
            <a:r>
              <a:rPr lang="en-US" altLang="ko-KR" sz="2400" dirty="0"/>
              <a:t>.</a:t>
            </a:r>
          </a:p>
          <a:p>
            <a:pPr marL="514350" lvl="0" indent="-514350" algn="l">
              <a:lnSpc>
                <a:spcPct val="151890"/>
              </a:lnSpc>
              <a:buClr>
                <a:srgbClr val="000000"/>
              </a:buClr>
              <a:buAutoNum type="arabicPeriod"/>
            </a:pPr>
            <a:r>
              <a:rPr lang="ko-KR" altLang="en-US" sz="2400" dirty="0"/>
              <a:t>이름</a:t>
            </a:r>
            <a:r>
              <a:rPr lang="en-US" altLang="ko-KR" sz="2400" dirty="0"/>
              <a:t>(Name): </a:t>
            </a:r>
            <a:r>
              <a:rPr lang="ko-KR" altLang="en-US" sz="2400" dirty="0"/>
              <a:t>원하는 이름을 입력합니다</a:t>
            </a:r>
            <a:r>
              <a:rPr lang="en-US" altLang="ko-KR" sz="2400" dirty="0"/>
              <a:t>.</a:t>
            </a:r>
          </a:p>
          <a:p>
            <a:pPr marL="514350" lvl="0" indent="-514350" algn="l">
              <a:lnSpc>
                <a:spcPct val="151890"/>
              </a:lnSpc>
              <a:buClr>
                <a:srgbClr val="000000"/>
              </a:buClr>
              <a:buAutoNum type="arabicPeriod"/>
            </a:pPr>
            <a:r>
              <a:rPr lang="en-US" altLang="ko-KR" sz="2400" dirty="0"/>
              <a:t>Project: Default project</a:t>
            </a:r>
            <a:r>
              <a:rPr lang="ko-KR" altLang="en-US" sz="2400" dirty="0"/>
              <a:t>를 선택합니다</a:t>
            </a:r>
            <a:r>
              <a:rPr lang="en-US" altLang="ko-KR" sz="2400" dirty="0"/>
              <a:t>.</a:t>
            </a:r>
          </a:p>
          <a:p>
            <a:pPr marL="514350" lvl="0" indent="-514350" algn="l">
              <a:lnSpc>
                <a:spcPct val="151890"/>
              </a:lnSpc>
              <a:buClr>
                <a:srgbClr val="000000"/>
              </a:buClr>
              <a:buAutoNum type="arabicPeriod"/>
            </a:pPr>
            <a:r>
              <a:rPr lang="ko-KR" altLang="en-US" sz="2400" dirty="0"/>
              <a:t>마지막으로 </a:t>
            </a:r>
            <a:r>
              <a:rPr lang="en-US" altLang="ko-KR" sz="2400" dirty="0"/>
              <a:t>Create secret key </a:t>
            </a:r>
            <a:r>
              <a:rPr lang="ko-KR" altLang="en-US" sz="2400" dirty="0"/>
              <a:t>버튼을 클릭합니다</a:t>
            </a:r>
            <a:r>
              <a:rPr lang="en-US" altLang="ko-KR" sz="2400" dirty="0"/>
              <a:t>.</a:t>
            </a:r>
          </a:p>
          <a:p>
            <a:pPr marL="514350" lvl="0" indent="-514350" algn="l">
              <a:lnSpc>
                <a:spcPct val="151890"/>
              </a:lnSpc>
              <a:buClr>
                <a:srgbClr val="000000"/>
              </a:buClr>
              <a:buAutoNum type="arabicPeriod"/>
            </a:pPr>
            <a:r>
              <a:rPr lang="ko-KR" altLang="en-US" sz="2400" dirty="0"/>
              <a:t>이후</a:t>
            </a:r>
            <a:r>
              <a:rPr lang="en-US" altLang="ko-KR" sz="2400" dirty="0"/>
              <a:t>, Keys</a:t>
            </a:r>
            <a:r>
              <a:rPr lang="ko-KR" altLang="en-US" sz="2400" dirty="0"/>
              <a:t>를 검색하여 해당 메뉴로 들어갑니다</a:t>
            </a:r>
            <a:endParaRPr lang="en-US" altLang="ko-KR" sz="240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0BF782-82E5-3177-034D-D4C51BBBE548}"/>
              </a:ext>
            </a:extLst>
          </p:cNvPr>
          <p:cNvSpPr txBox="1"/>
          <p:nvPr/>
        </p:nvSpPr>
        <p:spPr>
          <a:xfrm>
            <a:off x="5816600" y="787400"/>
            <a:ext cx="6642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프로젝트 실습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1001700-5713-EE34-867D-720E3A9222D9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6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020037C-B237-B6C5-5B50-A2454D6B1B89}"/>
              </a:ext>
            </a:extLst>
          </p:cNvPr>
          <p:cNvSpPr txBox="1">
            <a:spLocks/>
          </p:cNvSpPr>
          <p:nvPr/>
        </p:nvSpPr>
        <p:spPr>
          <a:xfrm>
            <a:off x="5775376" y="1264009"/>
            <a:ext cx="10906223" cy="1706244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altLang="ko-KR" sz="1400">
                <a:solidFill>
                  <a:srgbClr val="FFFFFF"/>
                </a:solidFill>
              </a:rPr>
              <a:t>`</a:t>
            </a:r>
            <a:endParaRPr lang="en-US" altLang="ko-KR" sz="1400" dirty="0">
              <a:solidFill>
                <a:srgbClr val="FFFFFF"/>
              </a:solidFill>
            </a:endParaRP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A9AD5C5A-FED2-9F53-900B-AD5D2065D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899" y="2363202"/>
            <a:ext cx="6558501" cy="393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E1152A-416D-1509-C9BA-1E3637FB8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055" y="2500042"/>
            <a:ext cx="6062581" cy="66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18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9B1CF-B2E0-92AB-BA34-8936322C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3B237E-22FA-CD99-5EAF-F223FDC1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A97A3A9-4343-908B-5C6F-B570838E9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171700"/>
            <a:ext cx="17335500" cy="7607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889F599-0779-0821-D839-CF5DF16C0BDD}"/>
              </a:ext>
            </a:extLst>
          </p:cNvPr>
          <p:cNvSpPr txBox="1"/>
          <p:nvPr/>
        </p:nvSpPr>
        <p:spPr>
          <a:xfrm>
            <a:off x="1219200" y="5676900"/>
            <a:ext cx="14859000" cy="2675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189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200" kern="1200" dirty="0">
                <a:latin typeface="+mj-lt"/>
                <a:ea typeface="+mj-ea"/>
                <a:cs typeface="+mj-cs"/>
              </a:rPr>
              <a:t>이후</a:t>
            </a:r>
            <a:r>
              <a:rPr lang="en-US" altLang="ko-KR" sz="3200" kern="1200" dirty="0">
                <a:latin typeface="+mj-lt"/>
                <a:ea typeface="+mj-ea"/>
                <a:cs typeface="+mj-cs"/>
              </a:rPr>
              <a:t>, VSCODE</a:t>
            </a:r>
            <a:r>
              <a:rPr lang="ko-KR" altLang="en-US" sz="3200" kern="1200" dirty="0">
                <a:latin typeface="+mj-lt"/>
                <a:ea typeface="+mj-ea"/>
                <a:cs typeface="+mj-cs"/>
              </a:rPr>
              <a:t>에서 </a:t>
            </a:r>
            <a:r>
              <a:rPr lang="en-US" altLang="ko-KR" sz="3200" kern="1200" dirty="0">
                <a:latin typeface="+mj-lt"/>
                <a:ea typeface="+mj-ea"/>
                <a:cs typeface="+mj-cs"/>
              </a:rPr>
              <a:t>.env </a:t>
            </a:r>
            <a:r>
              <a:rPr lang="ko-KR" altLang="en-US" sz="3200" kern="1200" dirty="0">
                <a:latin typeface="+mj-lt"/>
                <a:ea typeface="+mj-ea"/>
                <a:cs typeface="+mj-cs"/>
              </a:rPr>
              <a:t>파일 생성 후 </a:t>
            </a:r>
            <a:r>
              <a:rPr lang="en-US" altLang="ko-KR" sz="3200" kern="1200" dirty="0">
                <a:latin typeface="+mj-lt"/>
                <a:ea typeface="+mj-ea"/>
                <a:cs typeface="+mj-cs"/>
              </a:rPr>
              <a:t>‘</a:t>
            </a:r>
            <a:r>
              <a:rPr lang="en-US" altLang="ko-KR" sz="3200" dirty="0">
                <a:latin typeface="+mj-lt"/>
                <a:ea typeface="+mj-ea"/>
                <a:cs typeface="+mj-cs"/>
              </a:rPr>
              <a:t>OPENAI_API_KEY=(</a:t>
            </a:r>
            <a:r>
              <a:rPr lang="ko-KR" altLang="en-US" sz="3200" dirty="0">
                <a:latin typeface="+mj-lt"/>
                <a:ea typeface="+mj-ea"/>
                <a:cs typeface="+mj-cs"/>
              </a:rPr>
              <a:t>아까 생성한 키</a:t>
            </a:r>
            <a:r>
              <a:rPr lang="en-US" altLang="ko-KR" sz="3200" dirty="0">
                <a:latin typeface="+mj-lt"/>
                <a:ea typeface="+mj-ea"/>
                <a:cs typeface="+mj-cs"/>
              </a:rPr>
              <a:t>)’</a:t>
            </a:r>
            <a:r>
              <a:rPr lang="ko-KR" altLang="en-US" sz="3200" dirty="0">
                <a:latin typeface="+mj-lt"/>
                <a:ea typeface="+mj-ea"/>
                <a:cs typeface="+mj-cs"/>
              </a:rPr>
              <a:t> 입력</a:t>
            </a:r>
            <a:endParaRPr lang="en-US" sz="2400" b="0" i="0" u="none" strike="noStrike" spc="-200" dirty="0"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60A10F-2B08-66A8-F74E-4190190F3FF7}"/>
              </a:ext>
            </a:extLst>
          </p:cNvPr>
          <p:cNvSpPr txBox="1"/>
          <p:nvPr/>
        </p:nvSpPr>
        <p:spPr>
          <a:xfrm>
            <a:off x="5816600" y="787400"/>
            <a:ext cx="6642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프로젝트 실습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27F2CE5-C362-E3FD-CFF1-5C926160F58C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6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C60B579-2E6B-8311-1BDC-65D1753363B4}"/>
              </a:ext>
            </a:extLst>
          </p:cNvPr>
          <p:cNvSpPr txBox="1">
            <a:spLocks/>
          </p:cNvSpPr>
          <p:nvPr/>
        </p:nvSpPr>
        <p:spPr>
          <a:xfrm>
            <a:off x="5775376" y="1264009"/>
            <a:ext cx="10906223" cy="1706244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altLang="ko-KR" sz="1400">
                <a:solidFill>
                  <a:srgbClr val="FFFFFF"/>
                </a:solidFill>
              </a:rPr>
              <a:t>`</a:t>
            </a:r>
            <a:endParaRPr lang="en-US" altLang="ko-KR" sz="1400" dirty="0">
              <a:solidFill>
                <a:srgbClr val="FFFFFF"/>
              </a:solidFill>
            </a:endParaRP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6F477F48-2915-AB5B-23BF-33EF8C828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28" y="2564616"/>
            <a:ext cx="16490844" cy="32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37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BD4BD-91ED-D7F2-AA46-56B674DBD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F08B7E-D45D-1BCC-839B-78B660D17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25F3FC-CF47-3971-F4D9-1C5D2E0E0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2A612C8-5EB6-C1F5-73F9-1BF5C1C10FA7}"/>
              </a:ext>
            </a:extLst>
          </p:cNvPr>
          <p:cNvSpPr txBox="1"/>
          <p:nvPr/>
        </p:nvSpPr>
        <p:spPr>
          <a:xfrm>
            <a:off x="1242247" y="1821153"/>
            <a:ext cx="15816206" cy="2675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189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200" kern="1200" dirty="0">
                <a:latin typeface="+mj-lt"/>
                <a:ea typeface="+mj-ea"/>
                <a:cs typeface="+mj-cs"/>
              </a:rPr>
              <a:t>**하지만 이 키로 실제 </a:t>
            </a:r>
            <a:r>
              <a:rPr lang="en-US" altLang="ko-KR" sz="3200" kern="1200" dirty="0">
                <a:latin typeface="+mj-lt"/>
                <a:ea typeface="+mj-ea"/>
                <a:cs typeface="+mj-cs"/>
              </a:rPr>
              <a:t>API </a:t>
            </a:r>
            <a:r>
              <a:rPr lang="ko-KR" altLang="en-US" sz="3200" kern="1200" dirty="0">
                <a:latin typeface="+mj-lt"/>
                <a:ea typeface="+mj-ea"/>
                <a:cs typeface="+mj-cs"/>
              </a:rPr>
              <a:t>호출을 하려면 결제 수단</a:t>
            </a:r>
            <a:r>
              <a:rPr lang="en-US" altLang="ko-KR" sz="3200" kern="1200" dirty="0">
                <a:latin typeface="+mj-lt"/>
                <a:ea typeface="+mj-ea"/>
                <a:cs typeface="+mj-cs"/>
              </a:rPr>
              <a:t>(</a:t>
            </a:r>
            <a:r>
              <a:rPr lang="ko-KR" altLang="en-US" sz="3200" kern="1200" dirty="0">
                <a:latin typeface="+mj-lt"/>
                <a:ea typeface="+mj-ea"/>
                <a:cs typeface="+mj-cs"/>
              </a:rPr>
              <a:t>카드 등록</a:t>
            </a:r>
            <a:r>
              <a:rPr lang="en-US" altLang="ko-KR" sz="3200" kern="1200" dirty="0">
                <a:latin typeface="+mj-lt"/>
                <a:ea typeface="+mj-ea"/>
                <a:cs typeface="+mj-cs"/>
              </a:rPr>
              <a:t>)**</a:t>
            </a:r>
            <a:r>
              <a:rPr lang="ko-KR" altLang="en-US" sz="3200" kern="1200" dirty="0">
                <a:latin typeface="+mj-lt"/>
                <a:ea typeface="+mj-ea"/>
                <a:cs typeface="+mj-cs"/>
              </a:rPr>
              <a:t>이 필요합니다</a:t>
            </a:r>
            <a:r>
              <a:rPr lang="en-US" altLang="ko-KR" sz="3200" kern="1200" dirty="0">
                <a:latin typeface="+mj-lt"/>
                <a:ea typeface="+mj-ea"/>
                <a:cs typeface="+mj-cs"/>
              </a:rPr>
              <a:t>.</a:t>
            </a:r>
            <a:endParaRPr lang="en-US" sz="2400" b="0" i="0" u="none" strike="noStrike" spc="-200" dirty="0"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4FF563E-D493-FA9B-FB27-BB45289F1A47}"/>
              </a:ext>
            </a:extLst>
          </p:cNvPr>
          <p:cNvSpPr txBox="1"/>
          <p:nvPr/>
        </p:nvSpPr>
        <p:spPr>
          <a:xfrm>
            <a:off x="5816600" y="787400"/>
            <a:ext cx="6642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프로젝트 실습</a:t>
            </a: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1C7B5B0-1ABA-AD0B-8748-C0702FD2FE19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+mn-ea"/>
              </a:rPr>
              <a:t>6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6A0EA36-736C-C7FA-F718-6061F317DDDB}"/>
              </a:ext>
            </a:extLst>
          </p:cNvPr>
          <p:cNvSpPr txBox="1">
            <a:spLocks/>
          </p:cNvSpPr>
          <p:nvPr/>
        </p:nvSpPr>
        <p:spPr>
          <a:xfrm>
            <a:off x="5775376" y="1264009"/>
            <a:ext cx="10906223" cy="1706244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altLang="ko-KR" sz="1400">
                <a:solidFill>
                  <a:srgbClr val="FFFFFF"/>
                </a:solidFill>
              </a:rPr>
              <a:t>`</a:t>
            </a:r>
            <a:endParaRPr lang="en-US" altLang="ko-KR" sz="1400" dirty="0">
              <a:solidFill>
                <a:srgbClr val="FFFFF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0083F2-584B-7294-8542-67A6D2A7A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062" y="3753819"/>
            <a:ext cx="8510588" cy="59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44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76250"/>
            <a:ext cx="17335500" cy="9334500"/>
          </a:xfrm>
          <a:prstGeom prst="rect">
            <a:avLst/>
          </a:prstGeom>
        </p:spPr>
      </p:pic>
      <p:pic>
        <p:nvPicPr>
          <p:cNvPr id="13" name="그림 12" descr="텍스트, 클립아트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1D1582-2E39-A965-7357-0B107F23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5" r="-1" b="-1"/>
          <a:stretch>
            <a:fillRect/>
          </a:stretch>
        </p:blipFill>
        <p:spPr>
          <a:xfrm>
            <a:off x="7620000" y="1485900"/>
            <a:ext cx="9811263" cy="8097335"/>
          </a:xfrm>
          <a:prstGeom prst="rect">
            <a:avLst/>
          </a:prstGeom>
          <a:noFill/>
        </p:spPr>
      </p:pic>
      <p:sp>
        <p:nvSpPr>
          <p:cNvPr id="7" name="TextBox 7"/>
          <p:cNvSpPr txBox="1"/>
          <p:nvPr/>
        </p:nvSpPr>
        <p:spPr>
          <a:xfrm>
            <a:off x="1752600" y="7518400"/>
            <a:ext cx="66421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hlinkClick r:id="rId4"/>
              </a:rPr>
              <a:t>참고자료</a:t>
            </a:r>
            <a:endParaRPr lang="en-US" altLang="ko-KR" sz="2400" dirty="0">
              <a:hlinkClick r:id="rId4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400" dirty="0">
                <a:effectLst/>
                <a:hlinkClick r:id="rId4"/>
              </a:rPr>
              <a:t> - Flask </a:t>
            </a:r>
            <a:r>
              <a:rPr lang="ko-KR" altLang="en-US" sz="2400" dirty="0">
                <a:effectLst/>
                <a:hlinkClick r:id="rId4"/>
              </a:rPr>
              <a:t>기본 사용법</a:t>
            </a:r>
            <a:endParaRPr lang="en-US" altLang="ko-KR" sz="2400" dirty="0">
              <a:effectLst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400" dirty="0">
                <a:effectLst/>
                <a:hlinkClick r:id="rId5"/>
              </a:rPr>
              <a:t> - Flask </a:t>
            </a:r>
            <a:r>
              <a:rPr lang="ko-KR" altLang="en-US" sz="2400" dirty="0">
                <a:effectLst/>
                <a:hlinkClick r:id="rId5"/>
              </a:rPr>
              <a:t>게시판 예제</a:t>
            </a:r>
            <a:endParaRPr lang="en-US" altLang="ko-KR" sz="2400" dirty="0">
              <a:effectLst/>
            </a:endParaRPr>
          </a:p>
          <a:p>
            <a:pPr>
              <a:lnSpc>
                <a:spcPct val="116199"/>
              </a:lnSpc>
            </a:pPr>
            <a:r>
              <a:rPr lang="ko-KR" altLang="en-US" sz="2400" dirty="0">
                <a:effectLst/>
                <a:hlinkClick r:id="rId6"/>
              </a:rPr>
              <a:t> </a:t>
            </a:r>
            <a:r>
              <a:rPr lang="en-US" altLang="ko-KR" sz="2400" dirty="0">
                <a:effectLst/>
                <a:hlinkClick r:id="rId6"/>
              </a:rPr>
              <a:t>- </a:t>
            </a:r>
            <a:r>
              <a:rPr lang="ko-KR" altLang="en-US" sz="2400" dirty="0">
                <a:effectLst/>
                <a:hlinkClick r:id="rId6"/>
              </a:rPr>
              <a:t>데이터베이스 사용법</a:t>
            </a:r>
            <a:endParaRPr lang="en-US" altLang="ko-KR" sz="2400" dirty="0">
              <a:effectLst/>
            </a:endParaRPr>
          </a:p>
          <a:p>
            <a:pPr lvl="0" algn="l">
              <a:lnSpc>
                <a:spcPct val="116199"/>
              </a:lnSpc>
            </a:pPr>
            <a:endParaRPr lang="en-US" altLang="ko-KR" sz="2400" dirty="0"/>
          </a:p>
          <a:p>
            <a:pPr lvl="0" algn="l">
              <a:lnSpc>
                <a:spcPct val="116199"/>
              </a:lnSpc>
            </a:pPr>
            <a:endParaRPr lang="en-US" altLang="ko-KR" sz="2400" dirty="0">
              <a:effectLst/>
            </a:endParaRPr>
          </a:p>
          <a:p>
            <a:pPr lvl="0" algn="l">
              <a:lnSpc>
                <a:spcPct val="116199"/>
              </a:lnSpc>
            </a:pPr>
            <a:endParaRPr lang="en-US" sz="2400" b="0" i="0" u="none" strike="noStrike" spc="-100" dirty="0">
              <a:solidFill>
                <a:srgbClr val="000000">
                  <a:alpha val="27843"/>
                </a:srgbClr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70100" y="1905000"/>
            <a:ext cx="14465300" cy="330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0000" b="0" i="0" u="none" strike="noStrike" spc="-300" dirty="0">
                <a:solidFill>
                  <a:srgbClr val="000000"/>
                </a:solidFill>
                <a:latin typeface="+mn-ea"/>
              </a:rPr>
              <a:t>감사합니다</a:t>
            </a:r>
            <a:r>
              <a:rPr lang="en-US" sz="10000" b="0" i="0" u="none" strike="noStrike" spc="-3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7000" y="3086100"/>
            <a:ext cx="154813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</a:rPr>
              <a:t>Flask</a:t>
            </a:r>
            <a:r>
              <a:rPr lang="ko-KR" altLang="en-US" sz="3200" dirty="0">
                <a:latin typeface="+mn-ea"/>
              </a:rPr>
              <a:t>란</a:t>
            </a:r>
            <a:r>
              <a:rPr lang="en-US" altLang="ko-KR" sz="3200" dirty="0">
                <a:latin typeface="+mn-ea"/>
              </a:rPr>
              <a:t>?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altLang="ko-KR" sz="2800" dirty="0">
                <a:latin typeface="+mn-ea"/>
              </a:rPr>
              <a:t> - </a:t>
            </a:r>
            <a:r>
              <a:rPr lang="en-US" altLang="ko-KR" sz="2400" dirty="0" err="1">
                <a:latin typeface="+mn-ea"/>
              </a:rPr>
              <a:t>파이썬으로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작성된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마이크로</a:t>
            </a:r>
            <a:r>
              <a:rPr lang="en-US" altLang="ko-KR" sz="2400" dirty="0">
                <a:latin typeface="+mn-ea"/>
              </a:rPr>
              <a:t> 웹 </a:t>
            </a:r>
            <a:r>
              <a:rPr lang="en-US" altLang="ko-KR" sz="2400" dirty="0" err="1">
                <a:latin typeface="+mn-ea"/>
              </a:rPr>
              <a:t>프레임워크로</a:t>
            </a:r>
            <a:r>
              <a:rPr lang="en-US" altLang="ko-KR" sz="2400" dirty="0">
                <a:latin typeface="+mn-ea"/>
              </a:rPr>
              <a:t>, </a:t>
            </a:r>
            <a:r>
              <a:rPr lang="en-US" altLang="ko-KR" sz="2400" dirty="0" err="1">
                <a:latin typeface="+mn-ea"/>
              </a:rPr>
              <a:t>경량화된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구조와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유연성을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제공</a:t>
            </a:r>
            <a:r>
              <a:rPr lang="en-US" altLang="ko-KR" sz="2400" dirty="0">
                <a:latin typeface="+mn-ea"/>
              </a:rPr>
              <a:t>.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altLang="ko-KR" sz="2400" dirty="0">
                <a:latin typeface="+mn-ea"/>
              </a:rPr>
              <a:t>EX) Flask-</a:t>
            </a:r>
            <a:r>
              <a:rPr lang="en-US" altLang="ko-KR" sz="2400" dirty="0" err="1">
                <a:latin typeface="+mn-ea"/>
              </a:rPr>
              <a:t>SQLAlchemy를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통해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데이터베이스와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쉽게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연동 가능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endParaRPr lang="en-US" altLang="ko-KR" sz="2400" dirty="0"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3200" i="0" dirty="0">
                <a:effectLst/>
                <a:latin typeface="+mn-ea"/>
              </a:rPr>
              <a:t>정의</a:t>
            </a:r>
            <a:endParaRPr lang="en-US" altLang="ko-KR" sz="3200" i="0" dirty="0">
              <a:effectLst/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en-US" altLang="ko-KR" sz="2800" b="0" i="0" dirty="0">
                <a:effectLst/>
                <a:latin typeface="+mn-ea"/>
              </a:rPr>
              <a:t> </a:t>
            </a:r>
            <a:r>
              <a:rPr lang="en-US" altLang="ko-KR" sz="2400" b="0" i="0" dirty="0">
                <a:effectLst/>
                <a:latin typeface="+mn-ea"/>
              </a:rPr>
              <a:t>- Flask</a:t>
            </a:r>
            <a:r>
              <a:rPr lang="ko-KR" altLang="en-US" sz="2400" b="0" i="0" dirty="0">
                <a:effectLst/>
                <a:latin typeface="+mn-ea"/>
              </a:rPr>
              <a:t>는 </a:t>
            </a:r>
            <a:r>
              <a:rPr lang="ko-KR" altLang="en-US" sz="2400" b="0" i="0" dirty="0" err="1">
                <a:effectLst/>
                <a:latin typeface="+mn-ea"/>
              </a:rPr>
              <a:t>파이썬으로</a:t>
            </a:r>
            <a:r>
              <a:rPr lang="en-US" altLang="ko-KR" sz="2400" b="0" i="0" dirty="0">
                <a:effectLst/>
                <a:latin typeface="+mn-ea"/>
              </a:rPr>
              <a:t> </a:t>
            </a:r>
            <a:r>
              <a:rPr lang="ko-KR" altLang="en-US" sz="2400" b="0" i="0" dirty="0">
                <a:effectLst/>
                <a:latin typeface="+mn-ea"/>
              </a:rPr>
              <a:t>웹 애플리케이션을 만드는 데 사용하는 도구입니다</a:t>
            </a:r>
            <a:r>
              <a:rPr lang="en-US" altLang="ko-KR" sz="2400" b="0" i="0" dirty="0">
                <a:effectLst/>
                <a:latin typeface="+mn-ea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sz="2400" b="0" i="0" dirty="0">
              <a:effectLst/>
              <a:latin typeface="+mn-ea"/>
            </a:endParaRPr>
          </a:p>
          <a:p>
            <a:pPr>
              <a:lnSpc>
                <a:spcPct val="90000"/>
              </a:lnSpc>
            </a:pPr>
            <a:endParaRPr lang="en-US" altLang="ko-KR" sz="2400" b="0" i="0" dirty="0">
              <a:effectLst/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3200" i="0" dirty="0">
                <a:effectLst/>
                <a:latin typeface="+mn-ea"/>
              </a:rPr>
              <a:t>특징</a:t>
            </a:r>
            <a:endParaRPr lang="en-US" altLang="ko-KR" sz="3200" i="0" dirty="0">
              <a:effectLst/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b="0" i="0" dirty="0">
                <a:effectLst/>
                <a:latin typeface="+mn-ea"/>
              </a:rPr>
              <a:t>필요한 기능은 추가 부품</a:t>
            </a:r>
            <a:r>
              <a:rPr lang="en-US" altLang="ko-KR" sz="2400" b="0" i="0" dirty="0">
                <a:effectLst/>
                <a:latin typeface="+mn-ea"/>
              </a:rPr>
              <a:t>(</a:t>
            </a:r>
            <a:r>
              <a:rPr lang="ko-KR" altLang="en-US" sz="2400" b="0" i="0" dirty="0">
                <a:effectLst/>
                <a:latin typeface="+mn-ea"/>
              </a:rPr>
              <a:t>확장</a:t>
            </a:r>
            <a:r>
              <a:rPr lang="en-US" altLang="ko-KR" sz="2400" b="0" i="0" dirty="0">
                <a:effectLst/>
                <a:latin typeface="+mn-ea"/>
              </a:rPr>
              <a:t>)</a:t>
            </a:r>
            <a:r>
              <a:rPr lang="ko-KR" altLang="en-US" sz="2400" b="0" i="0" dirty="0">
                <a:effectLst/>
                <a:latin typeface="+mn-ea"/>
              </a:rPr>
              <a:t>으로 쉽게 덧붙일 수 있습니다</a:t>
            </a:r>
            <a:r>
              <a:rPr lang="en-US" altLang="ko-KR" sz="2400" b="0" i="0" dirty="0">
                <a:effectLst/>
                <a:latin typeface="+mn-ea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latin typeface="+mn-ea"/>
              </a:rPr>
              <a:t> </a:t>
            </a:r>
            <a:endParaRPr lang="en-US" altLang="ko-KR" sz="2400" i="0" dirty="0">
              <a:effectLst/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3200" i="0" dirty="0">
                <a:effectLst/>
                <a:latin typeface="+mn-ea"/>
              </a:rPr>
              <a:t>장점</a:t>
            </a:r>
            <a:endParaRPr lang="en-US" altLang="ko-KR" sz="3200" i="0" dirty="0">
              <a:effectLst/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en-US" altLang="ko-KR" sz="2400" b="0" i="0" dirty="0">
                <a:effectLst/>
                <a:latin typeface="+mn-ea"/>
              </a:rPr>
              <a:t>- </a:t>
            </a:r>
            <a:r>
              <a:rPr lang="ko-KR" altLang="en-US" sz="2400" b="0" i="0" dirty="0">
                <a:effectLst/>
                <a:latin typeface="+mn-ea"/>
              </a:rPr>
              <a:t>배우기 쉽고 개발을 빠르게 시작할 수 있습니다</a:t>
            </a:r>
            <a:r>
              <a:rPr lang="en-US" altLang="ko-KR" sz="2400" b="0" i="0" dirty="0">
                <a:effectLst/>
                <a:latin typeface="+mn-ea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latin typeface="+mn-ea"/>
              </a:rPr>
              <a:t>-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b="0" i="0" dirty="0">
                <a:effectLst/>
                <a:latin typeface="+mn-ea"/>
              </a:rPr>
              <a:t>원하는 대로 자유롭게 구조를 만들 수 있어 유연합니다</a:t>
            </a:r>
            <a:r>
              <a:rPr lang="en-US" altLang="ko-KR" sz="2400" b="0" i="0" dirty="0">
                <a:effectLst/>
                <a:latin typeface="+mn-ea"/>
              </a:rPr>
              <a:t>.</a:t>
            </a:r>
          </a:p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897100" y="901700"/>
            <a:ext cx="245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endParaRPr lang="ko-KR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49900" y="7874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4800" b="0" i="0" u="none" strike="noStrike" spc="-100" dirty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서버 구축</a:t>
            </a:r>
            <a:endParaRPr lang="en-US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FA274-7598-4AD9-A03B-013A75FCC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1D29721-4F3E-F91D-DDD5-C2ED48C1E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97100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12D83A-0872-FAB3-799A-9EF26352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FF79D73-343E-2B38-40E3-7DE09C861F4E}"/>
              </a:ext>
            </a:extLst>
          </p:cNvPr>
          <p:cNvSpPr txBox="1"/>
          <p:nvPr/>
        </p:nvSpPr>
        <p:spPr>
          <a:xfrm>
            <a:off x="1219200" y="2400300"/>
            <a:ext cx="15481300" cy="601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altLang="ko-KR" sz="3200" dirty="0">
                <a:latin typeface="+mn-ea"/>
              </a:rPr>
              <a:t>* </a:t>
            </a:r>
            <a:r>
              <a:rPr lang="ko-KR" altLang="en-US" sz="3200" dirty="0">
                <a:latin typeface="+mn-ea"/>
              </a:rPr>
              <a:t>주요 기능</a:t>
            </a:r>
          </a:p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게시판 회원가입 및 로그인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사용자는 회원가입을 통해 계정을 생성하고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로그인하여 인증된 사용자로 접근할 수 있습니다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sz="3200" dirty="0">
              <a:latin typeface="+mn-ea"/>
            </a:endParaRPr>
          </a:p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게시글 작성 및 관리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로그인한 사용자는 게시글을 작성하고 수정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삭제할 수 있습니다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sz="3200" dirty="0">
              <a:latin typeface="+mn-ea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altLang="ko-KR" sz="3200" dirty="0">
                <a:latin typeface="+mn-ea"/>
              </a:rPr>
              <a:t>* </a:t>
            </a:r>
            <a:r>
              <a:rPr lang="ko-KR" altLang="en-US" sz="3200" dirty="0">
                <a:latin typeface="+mn-ea"/>
              </a:rPr>
              <a:t>기대 효과</a:t>
            </a:r>
          </a:p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사용자 경험 향상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altLang="ko-KR" sz="2400" dirty="0">
                <a:latin typeface="+mn-ea"/>
              </a:rPr>
              <a:t>-</a:t>
            </a:r>
            <a:r>
              <a:rPr lang="ko-KR" altLang="en-US" sz="2400" dirty="0">
                <a:latin typeface="+mn-ea"/>
              </a:rPr>
              <a:t>간편한 회원가입 및 로그인 과정을 통해 사용자의 접근성을 높이고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게시글 관리를 쉽게 할 수 있습니다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sz="3200" dirty="0">
              <a:latin typeface="+mn-ea"/>
            </a:endParaRPr>
          </a:p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데이터 관리의 용이성</a:t>
            </a:r>
            <a:endParaRPr lang="en-US" altLang="ko-KR" sz="3200" dirty="0">
              <a:latin typeface="+mn-ea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altLang="ko-KR" sz="2400" dirty="0">
                <a:latin typeface="+mn-ea"/>
              </a:rPr>
              <a:t> - </a:t>
            </a:r>
            <a:r>
              <a:rPr lang="ko-KR" altLang="en-US" sz="2400" dirty="0">
                <a:latin typeface="+mn-ea"/>
              </a:rPr>
              <a:t>데이터베이스를 활용하여 사용자 정보와 게시글을 체계적으로 관리할 수 있습니다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sz="3200" dirty="0"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DBD7E0E-A0B9-3429-2326-E831D7FFB2C6}"/>
              </a:ext>
            </a:extLst>
          </p:cNvPr>
          <p:cNvSpPr txBox="1"/>
          <p:nvPr/>
        </p:nvSpPr>
        <p:spPr>
          <a:xfrm>
            <a:off x="5549900" y="787400"/>
            <a:ext cx="717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4800" b="0" i="0" u="none" strike="noStrike" spc="-100" dirty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서버 구축</a:t>
            </a:r>
            <a:endParaRPr lang="en-US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8F89889-16BB-AA38-A691-4DD4F5037F82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992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D702-E813-2B6E-B9BF-FD96DDABC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5C3679-147D-C791-AFD0-0DFCD9B1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6" y="2215606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6864B9-CAA1-228B-A9C6-624F82F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6A59981-A404-7B32-5F0A-930CF67E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311400"/>
            <a:ext cx="7747000" cy="7404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7A41C10-F7D0-3417-9A73-FD7EA628ECCF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5709635-EB94-CEE8-C774-3F885FBC2A5E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640A770-F583-6E88-FB1A-ED99062D257D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7946DC23-D674-0627-7F4B-A033AC81F2C9}"/>
              </a:ext>
            </a:extLst>
          </p:cNvPr>
          <p:cNvSpPr/>
          <p:nvPr/>
        </p:nvSpPr>
        <p:spPr>
          <a:xfrm>
            <a:off x="1144862" y="4042686"/>
            <a:ext cx="7747000" cy="4449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</a:rPr>
              <a:t>VSCODE </a:t>
            </a:r>
            <a:r>
              <a:rPr lang="ko-KR" altLang="en-US" sz="3200" dirty="0">
                <a:latin typeface="+mn-ea"/>
              </a:rPr>
              <a:t>실행</a:t>
            </a:r>
            <a:endParaRPr lang="en-US" altLang="ko-KR" sz="32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en-US" altLang="ko-KR" sz="3200" dirty="0">
                <a:latin typeface="+mn-ea"/>
              </a:rPr>
              <a:t>- </a:t>
            </a:r>
            <a:r>
              <a:rPr lang="en-US" altLang="ko-KR" sz="2400" dirty="0" err="1">
                <a:latin typeface="+mn-ea"/>
              </a:rPr>
              <a:t>Vscode</a:t>
            </a:r>
            <a:r>
              <a:rPr lang="ko-KR" altLang="en-US" sz="2400" dirty="0">
                <a:latin typeface="+mn-ea"/>
              </a:rPr>
              <a:t>를 실행시켜줍니다</a:t>
            </a:r>
            <a:endParaRPr lang="en-US" altLang="ko-KR" sz="3200" dirty="0"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프로젝트 폴더 생성</a:t>
            </a:r>
            <a:endParaRPr lang="en-US" altLang="ko-KR" sz="32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작업 할 프로젝트 폴더를 생성하여 </a:t>
            </a:r>
            <a:r>
              <a:rPr lang="en-US" altLang="ko-KR" sz="2400" dirty="0">
                <a:latin typeface="+mn-ea"/>
              </a:rPr>
              <a:t>static(</a:t>
            </a:r>
            <a:r>
              <a:rPr lang="en-US" altLang="ko-KR" sz="2400" dirty="0" err="1">
                <a:latin typeface="+mn-ea"/>
              </a:rPr>
              <a:t>css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문서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이미지</a:t>
            </a:r>
            <a:r>
              <a:rPr lang="en-US" altLang="ko-KR" sz="2400" dirty="0">
                <a:latin typeface="+mn-ea"/>
              </a:rPr>
              <a:t>),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templates(html </a:t>
            </a:r>
            <a:r>
              <a:rPr lang="ko-KR" altLang="en-US" sz="2400" dirty="0">
                <a:latin typeface="+mn-ea"/>
              </a:rPr>
              <a:t>문서</a:t>
            </a:r>
            <a:r>
              <a:rPr lang="en-US" altLang="ko-KR" sz="2400" dirty="0">
                <a:latin typeface="+mn-ea"/>
              </a:rPr>
              <a:t>), app.py</a:t>
            </a:r>
            <a:r>
              <a:rPr lang="ko-KR" altLang="en-US" sz="2400" dirty="0">
                <a:latin typeface="+mn-ea"/>
              </a:rPr>
              <a:t>를 생성합니다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파일 생성 </a:t>
            </a:r>
            <a:endParaRPr lang="en-US" altLang="ko-KR" sz="32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>
                <a:latin typeface="+mn-ea"/>
              </a:rPr>
              <a:t> - Templates</a:t>
            </a:r>
            <a:r>
              <a:rPr lang="ko-KR" altLang="en-US" sz="2400" dirty="0">
                <a:latin typeface="+mn-ea"/>
              </a:rPr>
              <a:t> 폴더에는 </a:t>
            </a:r>
            <a:r>
              <a:rPr lang="en-US" altLang="ko-KR" sz="2400" dirty="0">
                <a:latin typeface="+mn-ea"/>
              </a:rPr>
              <a:t>index.html</a:t>
            </a:r>
            <a:r>
              <a:rPr lang="ko-KR" altLang="en-US" sz="2400" dirty="0">
                <a:latin typeface="+mn-ea"/>
              </a:rPr>
              <a:t>을 생성합니다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42B6DAB-9197-7220-1F53-697CB28EEE92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3749"/>
              </a:lnSpc>
            </a:pPr>
            <a:r>
              <a:rPr lang="en-US" altLang="ko-KR" sz="4800" b="0" i="0" u="none" strike="noStrike" spc="-100" dirty="0">
                <a:solidFill>
                  <a:srgbClr val="000000"/>
                </a:solidFill>
                <a:latin typeface="+mn-ea"/>
              </a:rPr>
              <a:t>Flask </a:t>
            </a: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서버 구축</a:t>
            </a: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  <a:p>
            <a:pPr algn="ctr">
              <a:lnSpc>
                <a:spcPct val="103749"/>
              </a:lnSpc>
            </a:pP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  <a:p>
            <a:pPr algn="ctr">
              <a:lnSpc>
                <a:spcPct val="103749"/>
              </a:lnSpc>
            </a:pP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059A58-6375-7C16-DC20-DF95CBA95C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193" r="32297" b="-3"/>
          <a:stretch/>
        </p:blipFill>
        <p:spPr>
          <a:xfrm>
            <a:off x="10589737" y="2548061"/>
            <a:ext cx="4769515" cy="4957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F37BD9-17EE-B2A2-A2A5-786CDFB8BF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" b="138"/>
          <a:stretch/>
        </p:blipFill>
        <p:spPr>
          <a:xfrm>
            <a:off x="12974494" y="4868004"/>
            <a:ext cx="4452989" cy="46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8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95E76-AF07-66C2-CD3E-7046847E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A5ADF4-53F4-8D83-7315-19CD205B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6" y="2215606"/>
            <a:ext cx="17335500" cy="7607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4C70E-7D91-733D-932A-18042DA0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35500" cy="140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BF1280A-8830-DC3B-DD98-61B57B11C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413" y="2058067"/>
            <a:ext cx="7747000" cy="740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35C520E-A28B-3DDA-1406-39FCA0B6C007}"/>
              </a:ext>
            </a:extLst>
          </p:cNvPr>
          <p:cNvSpPr txBox="1"/>
          <p:nvPr/>
        </p:nvSpPr>
        <p:spPr>
          <a:xfrm>
            <a:off x="11645900" y="4419600"/>
            <a:ext cx="4927600" cy="369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68CF882-4BF7-710E-FBDC-DC1812B3F8C1}"/>
              </a:ext>
            </a:extLst>
          </p:cNvPr>
          <p:cNvSpPr txBox="1"/>
          <p:nvPr/>
        </p:nvSpPr>
        <p:spPr>
          <a:xfrm>
            <a:off x="1003300" y="3086100"/>
            <a:ext cx="96266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6119"/>
              </a:lnSpc>
            </a:pPr>
            <a:endParaRPr lang="en-US" sz="19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D75450C-F47F-D3EA-A5A2-F8530F2D185E}"/>
              </a:ext>
            </a:extLst>
          </p:cNvPr>
          <p:cNvSpPr txBox="1"/>
          <p:nvPr/>
        </p:nvSpPr>
        <p:spPr>
          <a:xfrm>
            <a:off x="4648200" y="787400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endParaRPr 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997A66B-D554-4AF7-DA00-A9BB5D0E208A}"/>
              </a:ext>
            </a:extLst>
          </p:cNvPr>
          <p:cNvSpPr txBox="1"/>
          <p:nvPr/>
        </p:nvSpPr>
        <p:spPr>
          <a:xfrm>
            <a:off x="1003300" y="901700"/>
            <a:ext cx="95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B961048D-227D-A92B-F2A2-465273D8B04B}"/>
              </a:ext>
            </a:extLst>
          </p:cNvPr>
          <p:cNvSpPr/>
          <p:nvPr/>
        </p:nvSpPr>
        <p:spPr>
          <a:xfrm>
            <a:off x="903306" y="3922036"/>
            <a:ext cx="8456338" cy="5063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3200" dirty="0"/>
              <a:t>터미널</a:t>
            </a:r>
            <a:r>
              <a:rPr lang="en-US" altLang="ko-KR" sz="3200" dirty="0"/>
              <a:t> </a:t>
            </a:r>
            <a:r>
              <a:rPr lang="ko-KR" altLang="en-US" sz="3200" dirty="0"/>
              <a:t>실행</a:t>
            </a:r>
            <a:endParaRPr lang="en-US" altLang="ko-KR" sz="32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ko-KR" altLang="en-US" sz="2400" dirty="0">
                <a:latin typeface="+mn-ea"/>
              </a:rPr>
              <a:t>터미널에 우측상단 </a:t>
            </a:r>
            <a:r>
              <a:rPr lang="en-US" altLang="ko-KR" sz="2400" dirty="0">
                <a:latin typeface="+mn-ea"/>
              </a:rPr>
              <a:t>+</a:t>
            </a:r>
            <a:r>
              <a:rPr lang="ko-KR" altLang="en-US" sz="2400" dirty="0">
                <a:latin typeface="+mn-ea"/>
              </a:rPr>
              <a:t>버튼을 눌러 </a:t>
            </a:r>
            <a:r>
              <a:rPr lang="en-US" altLang="ko-KR" sz="2400" dirty="0">
                <a:latin typeface="+mn-ea"/>
              </a:rPr>
              <a:t>Git Bash</a:t>
            </a:r>
            <a:r>
              <a:rPr lang="ko-KR" altLang="en-US" sz="2400" dirty="0">
                <a:latin typeface="+mn-ea"/>
              </a:rPr>
              <a:t>로 열어준다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ko-KR" altLang="en-US" sz="2400" dirty="0"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가상환경 설치</a:t>
            </a:r>
            <a:endParaRPr lang="en-US" altLang="ko-KR" sz="32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>
                <a:latin typeface="+mn-ea"/>
              </a:rPr>
              <a:t>- python –m </a:t>
            </a:r>
            <a:r>
              <a:rPr lang="en-US" altLang="ko-KR" sz="2400" dirty="0" err="1">
                <a:latin typeface="+mn-ea"/>
              </a:rPr>
              <a:t>venv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venv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명령어를 실행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만약 정상적으로 실행되지 않을 시 </a:t>
            </a:r>
            <a:r>
              <a:rPr lang="en-US" altLang="ko-KR" sz="2400" dirty="0">
                <a:latin typeface="+mn-ea"/>
              </a:rPr>
              <a:t>python3 –m </a:t>
            </a:r>
            <a:r>
              <a:rPr lang="en-US" altLang="ko-KR" sz="2400" dirty="0" err="1">
                <a:latin typeface="+mn-ea"/>
              </a:rPr>
              <a:t>venv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venv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실행</a:t>
            </a:r>
            <a:endParaRPr lang="en-US" altLang="ko-KR" sz="2400" dirty="0"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가상환경 실행</a:t>
            </a:r>
            <a:endParaRPr lang="en-US" altLang="ko-KR" sz="32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>
                <a:latin typeface="+mn-ea"/>
              </a:rPr>
              <a:t>-</a:t>
            </a:r>
            <a:r>
              <a:rPr lang="ko-KR" altLang="en-US" sz="2400" dirty="0">
                <a:latin typeface="+mn-ea"/>
              </a:rPr>
              <a:t>이후 </a:t>
            </a:r>
            <a:r>
              <a:rPr lang="en-US" altLang="ko-KR" sz="2400" dirty="0">
                <a:latin typeface="+mn-ea"/>
              </a:rPr>
              <a:t>source </a:t>
            </a:r>
            <a:r>
              <a:rPr lang="en-US" altLang="ko-KR" sz="2400" dirty="0" err="1">
                <a:latin typeface="+mn-ea"/>
              </a:rPr>
              <a:t>venv</a:t>
            </a:r>
            <a:r>
              <a:rPr lang="en-US" altLang="ko-KR" sz="2400" dirty="0">
                <a:latin typeface="+mn-ea"/>
              </a:rPr>
              <a:t>/Scripts/activate </a:t>
            </a:r>
            <a:r>
              <a:rPr lang="ko-KR" altLang="en-US" sz="2400" dirty="0">
                <a:latin typeface="+mn-ea"/>
              </a:rPr>
              <a:t>명령어를 실행 시 가상환경이 활성화되며 터미널에서 </a:t>
            </a:r>
            <a:r>
              <a:rPr lang="en-US" altLang="ko-KR" sz="2400" dirty="0">
                <a:latin typeface="+mn-ea"/>
              </a:rPr>
              <a:t>(</a:t>
            </a:r>
            <a:r>
              <a:rPr lang="en-US" altLang="ko-KR" sz="2400" dirty="0" err="1">
                <a:latin typeface="+mn-ea"/>
              </a:rPr>
              <a:t>venv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를 시작으로 하는 명령줄이 생기면 준비완료이다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latin typeface="+mn-ea"/>
              </a:rPr>
              <a:t>*</a:t>
            </a:r>
            <a:r>
              <a:rPr lang="en-US" altLang="ko-KR" sz="2400" dirty="0" err="1">
                <a:latin typeface="+mn-ea"/>
              </a:rPr>
              <a:t>cmd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사용시 </a:t>
            </a:r>
            <a:r>
              <a:rPr lang="en-US" altLang="ko-KR" sz="2400" dirty="0" err="1">
                <a:latin typeface="+mn-ea"/>
              </a:rPr>
              <a:t>venv</a:t>
            </a:r>
            <a:r>
              <a:rPr lang="en-US" altLang="ko-KR" sz="2400" dirty="0">
                <a:latin typeface="+mn-ea"/>
              </a:rPr>
              <a:t>\Scripts\activate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1B25575-19B1-4470-D15F-3A24DEAA4C0E}"/>
              </a:ext>
            </a:extLst>
          </p:cNvPr>
          <p:cNvSpPr txBox="1"/>
          <p:nvPr/>
        </p:nvSpPr>
        <p:spPr>
          <a:xfrm>
            <a:off x="4639887" y="790367"/>
            <a:ext cx="899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3749"/>
              </a:lnSpc>
            </a:pPr>
            <a:r>
              <a:rPr lang="en-US" altLang="ko-KR" sz="4800" b="0" i="0" u="none" strike="noStrike" spc="-100" dirty="0">
                <a:solidFill>
                  <a:srgbClr val="000000"/>
                </a:solidFill>
                <a:latin typeface="+mn-ea"/>
              </a:rPr>
              <a:t>Flask </a:t>
            </a:r>
            <a:r>
              <a:rPr lang="ko-KR" altLang="en-US" sz="4800" b="0" i="0" u="none" strike="noStrike" spc="-100" dirty="0">
                <a:solidFill>
                  <a:srgbClr val="000000"/>
                </a:solidFill>
                <a:latin typeface="+mn-ea"/>
              </a:rPr>
              <a:t>서버 구축</a:t>
            </a: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  <a:p>
            <a:pPr algn="ctr">
              <a:lnSpc>
                <a:spcPct val="103749"/>
              </a:lnSpc>
            </a:pPr>
            <a:endParaRPr lang="ko-KR" altLang="ko-KR" sz="48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774D16-24C4-9283-D0BC-7976000E1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5342" y="2556953"/>
            <a:ext cx="4927599" cy="3079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1AAE79-25AC-B35F-4D88-129A0EEC8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41" y="8335343"/>
            <a:ext cx="5214976" cy="8622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447EE5-0939-6211-233A-284D2527D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41" y="6912173"/>
            <a:ext cx="5029606" cy="13545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118ADB-FE0E-A947-7313-0F06C0280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941" y="4794945"/>
            <a:ext cx="7121209" cy="19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2496</Words>
  <Application>Microsoft Office PowerPoint</Application>
  <PresentationFormat>사용자 지정</PresentationFormat>
  <Paragraphs>484</Paragraphs>
  <Slides>57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Calibri</vt:lpstr>
      <vt:lpstr>Pretendard Bold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GeunSeok Lee</dc:creator>
  <cp:lastModifiedBy>GeunSeok Lee</cp:lastModifiedBy>
  <cp:revision>20</cp:revision>
  <dcterms:created xsi:type="dcterms:W3CDTF">2006-08-16T00:00:00Z</dcterms:created>
  <dcterms:modified xsi:type="dcterms:W3CDTF">2025-06-09T13:31:17Z</dcterms:modified>
</cp:coreProperties>
</file>